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34"/>
  </p:notesMasterIdLst>
  <p:sldIdLst>
    <p:sldId id="256" r:id="rId2"/>
    <p:sldId id="257" r:id="rId3"/>
    <p:sldId id="258" r:id="rId4"/>
    <p:sldId id="259" r:id="rId5"/>
    <p:sldId id="283" r:id="rId6"/>
    <p:sldId id="284" r:id="rId7"/>
    <p:sldId id="285" r:id="rId8"/>
    <p:sldId id="288" r:id="rId9"/>
    <p:sldId id="287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82" r:id="rId29"/>
    <p:sldId id="279" r:id="rId30"/>
    <p:sldId id="280" r:id="rId31"/>
    <p:sldId id="281" r:id="rId32"/>
    <p:sldId id="289" r:id="rId33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5132" autoAdjust="0"/>
  </p:normalViewPr>
  <p:slideViewPr>
    <p:cSldViewPr snapToGrid="0">
      <p:cViewPr varScale="1">
        <p:scale>
          <a:sx n="126" d="100"/>
          <a:sy n="126" d="100"/>
        </p:scale>
        <p:origin x="138" y="29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36395226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01003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65208c2f3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765208c2f3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buNone/>
            </a:pPr>
            <a:r>
              <a:rPr lang="ru" dirty="0" smtClean="0"/>
              <a:t>Машины пишут песни и музыку. Конечно, там в процессе есть много людей, но всё же.</a:t>
            </a:r>
          </a:p>
          <a:p>
            <a:pPr marL="158750" indent="0">
              <a:buNone/>
            </a:pPr>
            <a:endParaRPr lang="ru-RU" sz="1100" b="0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158750" indent="0">
              <a:buNone/>
            </a:pPr>
            <a:r>
              <a:rPr lang="ru-RU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Сотрудники Яндекса Иван Ямщиков и Алексей Тихонов</a:t>
            </a:r>
            <a:r>
              <a:rPr lang="ru-RU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научили</a:t>
            </a:r>
            <a:r>
              <a:rPr lang="ru-RU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ru-RU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нейросеть</a:t>
            </a:r>
            <a:r>
              <a:rPr lang="ru-RU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писать стихи на массиве русской поэзии. После этого </a:t>
            </a:r>
            <a:r>
              <a:rPr lang="ru-RU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нейросети</a:t>
            </a:r>
            <a:r>
              <a:rPr lang="ru-RU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показали тексты Егора Летова, задали стихотворные ритмы, встречающиеся в песнях музыканта, и алгоритм сгенерировал похожие по стилю произведения. Ему пришлось тщательно настраивать инструменты, чтобы они звучали «как в восьмидесятые». Готовый материал музыканты записали на аудиокассету (в качестве «донора» выступила кассета с альбомом «Гражданской обороны»), а затем оцифровали обратно. </a:t>
            </a:r>
          </a:p>
        </p:txBody>
      </p:sp>
    </p:spTree>
    <p:extLst>
      <p:ext uri="{BB962C8B-B14F-4D97-AF65-F5344CB8AC3E}">
        <p14:creationId xmlns:p14="http://schemas.microsoft.com/office/powerpoint/2010/main" val="19152880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765208c2f3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765208c2f3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В октябре 2018 года на аукционе Christieʼs впервые продали картину, которую нарисовал не человек. И тут, конечно, была команда профессионалов, в которой важную роль играли маркетологи, но всё же раньше такого не было</a:t>
            </a:r>
            <a:r>
              <a:rPr lang="ru" dirty="0" smtClean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566336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765208c2f3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765208c2f3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Нашумевшее достижение 2019 года, DeepFake.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AdaIN — adaptive instance normalization, это когда вместо батч-нормализации параметры домножения и сдвига (гамма и бета) берутся из другой картинки («стиль»).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097366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47ab19e39c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47ab19e39c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Какое образование нужно получить, чтобы не устаревать в быстро меняющемся рынке труда?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6300534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47ab19e39c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47ab19e39c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Образование</a:t>
            </a:r>
            <a:r>
              <a:rPr lang="ru-RU" baseline="0" dirty="0" smtClean="0"/>
              <a:t> уже стало главной повседневной активностью, всё больше людей за свою жизнь сменяют несколько профессий. Если в 20 веке ещё работала «модель ракеты», когда за 3-5 лет высшего образования вы заправляетесь всеми необходимыми навыками, осваиваете профессию и дальше в течение жизни их успешно используете, почти не приобретая новых, то сейчас в 21 веке такая модель не работает. Определяющее значение приобретает ваша способность быстро учиться новым, зачастую сложным вещам и концепциям.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226571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47ab19e39c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47ab19e39c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752565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47ab19e39c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47ab19e39c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10139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47ab19e39c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47ab19e39c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Куда вы планируете поступать?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6283020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47ab19e39c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47ab19e39c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Игра — угадай вуз по фотографии.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3279081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47ab19e39c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47ab19e39c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2258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763fa86ee6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763fa86ee6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Всем привет!</a:t>
            </a:r>
            <a:br>
              <a:rPr lang="ru" dirty="0"/>
            </a:br>
            <a:r>
              <a:rPr lang="ru" dirty="0"/>
              <a:t>Сегодня поговорим о высшем образовании и немного о машинном обучении. Лекция будет из двух частей: первая часть в основном развлекательная и немного полезная, вторая, надеюсь, в основном полезная и немного развлекательная.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8017470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6d6377d1ed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6d6377d1ed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7296531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47ab19e39c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47ab19e39c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КЦП — контрольные цифры приема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ИКТ — информационно-коммуникационные технологии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69281821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47ab19e39c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47ab19e39c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908025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6d4f2324cf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6d4f2324cf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4819178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765208c2f3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765208c2f3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1795509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765208c2f3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765208c2f3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692599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765208c2f3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765208c2f3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012368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765208c2f3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765208c2f3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46757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765208c2f3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765208c2f3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864648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765208c2f3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765208c2f3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CS центр в СПб и Нск, ШАД в Москве, Екатеринбурге, Нижнем Новгороде и Минске.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87515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763fa86ee6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763fa86ee6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Что объединяет эти фото, кроме того, что на них симпатичные молодые девушки? Ещё и то, что это две исчезнувшие профессии – машинистки и телефонистки. Развитие информационных технологий и, в частности, машинного обучения приводит к быстрому изменению рынка труда.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49119388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765208c2f3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765208c2f3_0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486813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765208c2f3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765208c2f3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533169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47ab19e39c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47ab19e39c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Всё больше рутинных операций можно автоматизировать. Скорее всего в ближайшем будущем пропадёт потребность в переводчиках и водителях, по крайней мере в таком большом их количестве. Но это скорее будущее, а что уже произошло?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6969625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aseline="0" dirty="0" smtClean="0"/>
              <a:t>Для понимания первого примера, давайте немного поговорим про игру </a:t>
            </a:r>
            <a:r>
              <a:rPr lang="ru-RU" baseline="0" dirty="0" err="1" smtClean="0"/>
              <a:t>Го</a:t>
            </a:r>
            <a:r>
              <a:rPr lang="ru-RU" baseline="0" dirty="0" smtClean="0"/>
              <a:t>. Её правильно довольно просты: поле 19х19, в узлы которого игроки по очереди ставят белые и черные фишки. Если одному фишки одно из игроков замыкают область, то он «захватывает» всю её внутренность. В конце игры побеждает тот, у кого больше влияния.</a:t>
            </a:r>
            <a:endParaRPr lang="ru-RU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281397F6-5F69-4798-869B-9B0266F8F8FE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2689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aseline="0" dirty="0" smtClean="0"/>
              <a:t>В </a:t>
            </a:r>
            <a:r>
              <a:rPr lang="ru-RU" baseline="0" dirty="0" err="1" smtClean="0"/>
              <a:t>Го</a:t>
            </a:r>
            <a:r>
              <a:rPr lang="ru-RU" baseline="0" dirty="0" smtClean="0"/>
              <a:t>, в отличие от шахмат например, дерево возможных ходов очень сильно разрастается – на каждом уровне более 200 вариантов следующего хода. В связи с этим д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 2015 года лучшие программы, играющие в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го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могли достичь лишь уровня любительского </a:t>
            </a:r>
            <a:r>
              <a:rPr lang="ru-R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дана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Некоторые разработчики заявляли, что компьютеры никогда не смогут победить лучших игроков среди людей.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Большинство</a:t>
            </a:r>
            <a:r>
              <a:rPr lang="ru-RU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специалистов по ИИ считали, что такая программа всё же будет создана, но не ранее 2020-2025 гг.</a:t>
            </a:r>
            <a:endParaRPr lang="ru-RU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281397F6-5F69-4798-869B-9B0266F8F8FE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65804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И</a:t>
            </a:r>
            <a:r>
              <a:rPr lang="en-US" dirty="0" smtClean="0"/>
              <a:t> </a:t>
            </a:r>
            <a:r>
              <a:rPr lang="ru-RU" dirty="0" smtClean="0"/>
              <a:t>вот</a:t>
            </a:r>
            <a:r>
              <a:rPr lang="ru-RU" baseline="0" dirty="0" smtClean="0"/>
              <a:t>,</a:t>
            </a:r>
            <a:r>
              <a:rPr lang="ru-RU" dirty="0" smtClean="0"/>
              <a:t> март 2016 г.</a:t>
            </a:r>
            <a:r>
              <a:rPr lang="ru-RU" baseline="0" dirty="0" smtClean="0"/>
              <a:t> Это фото с матча по игре </a:t>
            </a:r>
            <a:r>
              <a:rPr lang="ru-RU" baseline="0" dirty="0" err="1" smtClean="0"/>
              <a:t>Го</a:t>
            </a:r>
            <a:r>
              <a:rPr lang="ru-RU" baseline="0" dirty="0" smtClean="0"/>
              <a:t>, в котором легендарный корейский игрок Ли </a:t>
            </a:r>
            <a:r>
              <a:rPr lang="ru-RU" baseline="0" dirty="0" err="1" smtClean="0"/>
              <a:t>Седоль</a:t>
            </a:r>
            <a:r>
              <a:rPr lang="ru-RU" baseline="0" dirty="0" smtClean="0"/>
              <a:t>, один из лучших в мире, играет против компьютерной программы на основе </a:t>
            </a:r>
            <a:r>
              <a:rPr lang="ru-RU" baseline="0" dirty="0" err="1" smtClean="0"/>
              <a:t>нейросети</a:t>
            </a:r>
            <a:r>
              <a:rPr lang="ru-RU" baseline="0" dirty="0" smtClean="0"/>
              <a:t> </a:t>
            </a:r>
            <a:r>
              <a:rPr lang="en-US" baseline="0" dirty="0" err="1" smtClean="0"/>
              <a:t>AlphaGo</a:t>
            </a:r>
            <a:r>
              <a:rPr lang="en-US" baseline="0" dirty="0" smtClean="0"/>
              <a:t>. </a:t>
            </a:r>
            <a:r>
              <a:rPr lang="ru-RU" baseline="0" dirty="0" smtClean="0"/>
              <a:t>Как вы думаете, какой результат?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281397F6-5F69-4798-869B-9B0266F8F8FE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718097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ru-RU" baseline="0" dirty="0" smtClean="0"/>
              <a:t>Как вы думаете, какой результат? Со счетом 4:1 победил компьютер.</a:t>
            </a:r>
            <a:r>
              <a:rPr lang="en-US" baseline="0" dirty="0" smtClean="0"/>
              <a:t> </a:t>
            </a:r>
            <a:r>
              <a:rPr lang="ru-RU" baseline="0" dirty="0" smtClean="0"/>
              <a:t>На этом разработчики машинного обучения не остановились.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281397F6-5F69-4798-869B-9B0266F8F8FE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288702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aseline="0" dirty="0" smtClean="0"/>
              <a:t>За 40 обучения побеждает все остальные версии </a:t>
            </a:r>
            <a:r>
              <a:rPr lang="en-US" baseline="0" dirty="0" err="1" smtClean="0"/>
              <a:t>AlphaGo</a:t>
            </a:r>
            <a:r>
              <a:rPr lang="ru-RU" baseline="0" dirty="0" smtClean="0"/>
              <a:t>. </a:t>
            </a:r>
            <a:r>
              <a:rPr lang="ru-RU" baseline="0" dirty="0" err="1" smtClean="0"/>
              <a:t>Нейросеть</a:t>
            </a:r>
            <a:r>
              <a:rPr lang="ru-RU" baseline="0" dirty="0" smtClean="0"/>
              <a:t> специально подобранной архитектуры обучается с использованием большого количества вычислительных ресурсов, играя в </a:t>
            </a:r>
            <a:r>
              <a:rPr lang="ru-RU" baseline="0" dirty="0" err="1" smtClean="0"/>
              <a:t>Го</a:t>
            </a:r>
            <a:r>
              <a:rPr lang="ru-RU" baseline="0" dirty="0" smtClean="0"/>
              <a:t> сама с собой, без использования исторических данных.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Нашумевший матч легендарного игрока в </a:t>
            </a:r>
            <a:r>
              <a:rPr lang="ru-RU" dirty="0" err="1" smtClean="0"/>
              <a:t>Го</a:t>
            </a:r>
            <a:r>
              <a:rPr lang="ru-RU" dirty="0" smtClean="0"/>
              <a:t> Ли </a:t>
            </a:r>
            <a:r>
              <a:rPr lang="ru-RU" dirty="0" err="1" smtClean="0"/>
              <a:t>Седоля</a:t>
            </a:r>
            <a:r>
              <a:rPr lang="ru-RU" dirty="0" smtClean="0"/>
              <a:t> против компьютерной программы-нейронной сети примечателен сразу по нескольким причинам:</a:t>
            </a: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ru-RU" dirty="0" smtClean="0"/>
              <a:t>После этого</a:t>
            </a:r>
            <a:r>
              <a:rPr lang="ru-RU" baseline="0" dirty="0" smtClean="0"/>
              <a:t> правительство и люди в Китае поверили в машинное обучение и сейчас в мире идёт «вторая космическая гонка» в этой области.</a:t>
            </a:r>
            <a:endParaRPr lang="ru-RU" dirty="0" smtClean="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ru-RU" dirty="0" smtClean="0"/>
              <a:t>Эксперты говорят, что </a:t>
            </a:r>
            <a:r>
              <a:rPr lang="ru-RU" dirty="0" err="1" smtClean="0"/>
              <a:t>АльфаГо</a:t>
            </a:r>
            <a:r>
              <a:rPr lang="ru-RU" dirty="0" smtClean="0"/>
              <a:t> «играет, как человек». </a:t>
            </a:r>
            <a:r>
              <a:rPr lang="ru-RU" dirty="0" err="1" smtClean="0"/>
              <a:t>АльфаГоЗеро</a:t>
            </a:r>
            <a:r>
              <a:rPr lang="ru-RU" dirty="0" smtClean="0"/>
              <a:t> обучается вообще без исторических данных.</a:t>
            </a: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ru-RU" dirty="0" smtClean="0"/>
              <a:t>Теперь аналогично </a:t>
            </a:r>
            <a:r>
              <a:rPr lang="ru-RU" dirty="0" err="1" smtClean="0"/>
              <a:t>АльфаГо</a:t>
            </a:r>
            <a:r>
              <a:rPr lang="ru-RU" dirty="0" smtClean="0"/>
              <a:t> </a:t>
            </a:r>
            <a:r>
              <a:rPr lang="ru-RU" dirty="0" err="1" smtClean="0"/>
              <a:t>Chess</a:t>
            </a:r>
            <a:r>
              <a:rPr lang="ru-RU" dirty="0" smtClean="0"/>
              <a:t> доминирует в шахматах и других играх. 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281397F6-5F69-4798-869B-9B0266F8F8FE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760093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Текст или диаграмм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8653" y="285750"/>
            <a:ext cx="8299792" cy="566738"/>
          </a:xfrm>
          <a:prstGeom prst="rect">
            <a:avLst/>
          </a:prstGeom>
        </p:spPr>
        <p:txBody>
          <a:bodyPr anchor="t"/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653" y="1143000"/>
            <a:ext cx="7298410" cy="3434358"/>
          </a:xfrm>
        </p:spPr>
        <p:txBody>
          <a:bodyPr/>
          <a:lstStyle>
            <a:lvl1pPr marL="0">
              <a:lnSpc>
                <a:spcPts val="2250"/>
              </a:lnSpc>
              <a:spcBef>
                <a:spcPts val="1125"/>
              </a:spcBef>
              <a:spcAft>
                <a:spcPts val="1125"/>
              </a:spcAft>
              <a:defRPr/>
            </a:lvl1pPr>
            <a:lvl2pPr marL="0" indent="-269987">
              <a:lnSpc>
                <a:spcPts val="2250"/>
              </a:lnSpc>
              <a:spcBef>
                <a:spcPts val="0"/>
              </a:spcBef>
              <a:spcAft>
                <a:spcPts val="0"/>
              </a:spcAft>
              <a:buSzPct val="120000"/>
              <a:buFont typeface="Impact" panose="020B0806030902050204" pitchFamily="34" charset="0"/>
              <a:buChar char="▌"/>
              <a:defRPr baseline="0"/>
            </a:lvl2pPr>
            <a:lvl3pPr marL="566972" indent="-269987">
              <a:lnSpc>
                <a:spcPts val="2250"/>
              </a:lnSpc>
              <a:spcBef>
                <a:spcPts val="1125"/>
              </a:spcBef>
              <a:spcAft>
                <a:spcPts val="0"/>
              </a:spcAft>
              <a:defRPr baseline="0"/>
            </a:lvl3pPr>
            <a:lvl4pPr marL="566972" indent="-269987">
              <a:lnSpc>
                <a:spcPts val="2250"/>
              </a:lnSpc>
              <a:spcBef>
                <a:spcPts val="1125"/>
              </a:spcBef>
              <a:spcAft>
                <a:spcPts val="0"/>
              </a:spcAft>
              <a:defRPr/>
            </a:lvl4pPr>
            <a:lvl5pPr>
              <a:lnSpc>
                <a:spcPts val="2250"/>
              </a:lnSpc>
              <a:spcBef>
                <a:spcPts val="1125"/>
              </a:spcBef>
              <a:spcAft>
                <a:spcPts val="1125"/>
              </a:spcAft>
              <a:defRPr sz="180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Ключевая мысль</a:t>
            </a:r>
          </a:p>
          <a:p>
            <a:pPr lvl="2"/>
            <a:r>
              <a:rPr lang="ru-RU" dirty="0"/>
              <a:t>Маркированный список</a:t>
            </a:r>
          </a:p>
          <a:p>
            <a:pPr lvl="3"/>
            <a:r>
              <a:rPr lang="ru-RU" dirty="0"/>
              <a:t>Нумерованный список</a:t>
            </a:r>
          </a:p>
          <a:p>
            <a:pPr lvl="4"/>
            <a:r>
              <a:rPr lang="ru-RU" dirty="0"/>
              <a:t>Образец текста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28653" y="4757738"/>
            <a:ext cx="7298410" cy="143101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266515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jpg"/><Relationship Id="rId5" Type="http://schemas.openxmlformats.org/officeDocument/2006/relationships/image" Target="../media/image16.jpg"/><Relationship Id="rId4" Type="http://schemas.openxmlformats.org/officeDocument/2006/relationships/hyperlink" Target="https://music.yandex.ru/artist/4445922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3.xml"/><Relationship Id="rId1" Type="http://schemas.openxmlformats.org/officeDocument/2006/relationships/video" Target="https://www.youtube.com/embed/xhlC7aZd9Ks" TargetMode="External"/><Relationship Id="rId5" Type="http://schemas.openxmlformats.org/officeDocument/2006/relationships/hyperlink" Target="https://saic-mdal.github.io/HiDT/" TargetMode="External"/><Relationship Id="rId4" Type="http://schemas.openxmlformats.org/officeDocument/2006/relationships/image" Target="../media/image19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g"/><Relationship Id="rId3" Type="http://schemas.openxmlformats.org/officeDocument/2006/relationships/image" Target="../media/image26.png"/><Relationship Id="rId7" Type="http://schemas.openxmlformats.org/officeDocument/2006/relationships/image" Target="../media/image30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jpg"/><Relationship Id="rId5" Type="http://schemas.openxmlformats.org/officeDocument/2006/relationships/image" Target="../media/image28.jpg"/><Relationship Id="rId10" Type="http://schemas.openxmlformats.org/officeDocument/2006/relationships/image" Target="../media/image33.jpg"/><Relationship Id="rId4" Type="http://schemas.openxmlformats.org/officeDocument/2006/relationships/image" Target="../media/image27.jpg"/><Relationship Id="rId9" Type="http://schemas.openxmlformats.org/officeDocument/2006/relationships/image" Target="../media/image32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vk.com/spbumathcs?w=wall-92123936_346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vk.com/spbumathcs?w=wall-92123936_422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hyperlink" Target="https://forms.gle/aTvkQNrG2uYTzaLA9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hyperlink" Target="https://artesliberales.spbu.ru/ru" TargetMode="External"/><Relationship Id="rId3" Type="http://schemas.openxmlformats.org/officeDocument/2006/relationships/hyperlink" Target="https://www.youtube.com/watch?v=ba4_M7UINfo" TargetMode="External"/><Relationship Id="rId7" Type="http://schemas.openxmlformats.org/officeDocument/2006/relationships/hyperlink" Target="https://math-cs.spbu.ru/" TargetMode="External"/><Relationship Id="rId12" Type="http://schemas.openxmlformats.org/officeDocument/2006/relationships/hyperlink" Target="https://www.kaggle.com/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saic-mdal.github.io/HiDT/" TargetMode="External"/><Relationship Id="rId11" Type="http://schemas.openxmlformats.org/officeDocument/2006/relationships/hyperlink" Target="https://codeforces.com/" TargetMode="External"/><Relationship Id="rId5" Type="http://schemas.openxmlformats.org/officeDocument/2006/relationships/hyperlink" Target="https://meduza.io/shapito/2018/10/25/na-auktsione-christie-s-vpervye-prodali-kartinu-sozdannuyu-iskusstvennym-intelektom-za-432-tysyachi-dollarov" TargetMode="External"/><Relationship Id="rId10" Type="http://schemas.openxmlformats.org/officeDocument/2006/relationships/hyperlink" Target="https://yandexdataschool.ru/" TargetMode="External"/><Relationship Id="rId4" Type="http://schemas.openxmlformats.org/officeDocument/2006/relationships/hyperlink" Target="https://www.facebook.com/kroniker/posts/1112179945508920" TargetMode="External"/><Relationship Id="rId9" Type="http://schemas.openxmlformats.org/officeDocument/2006/relationships/hyperlink" Target="https://compscicenter.ru/courses/" TargetMode="Externa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g"/><Relationship Id="rId3" Type="http://schemas.openxmlformats.org/officeDocument/2006/relationships/image" Target="../media/image26.png"/><Relationship Id="rId7" Type="http://schemas.openxmlformats.org/officeDocument/2006/relationships/image" Target="../media/image30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jpg"/><Relationship Id="rId5" Type="http://schemas.openxmlformats.org/officeDocument/2006/relationships/image" Target="../media/image28.jpg"/><Relationship Id="rId10" Type="http://schemas.openxmlformats.org/officeDocument/2006/relationships/image" Target="../media/image33.jpg"/><Relationship Id="rId4" Type="http://schemas.openxmlformats.org/officeDocument/2006/relationships/image" Target="../media/image27.jpg"/><Relationship Id="rId9" Type="http://schemas.openxmlformats.org/officeDocument/2006/relationships/image" Target="../media/image32.jp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vk.com/@spbumathcs-kak-podgotovitsya-letom-k-obucheniu-na-fakultete-mkn" TargetMode="Externa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tiff"/><Relationship Id="rId3" Type="http://schemas.openxmlformats.org/officeDocument/2006/relationships/hyperlink" Target="https://www.britgo.org/intro/intro2.html" TargetMode="External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deepmind.com/blog/alphago-zero-learning-scratch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138" y="352425"/>
            <a:ext cx="8467725" cy="443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dirty="0"/>
          </a:p>
        </p:txBody>
      </p:sp>
      <p:pic>
        <p:nvPicPr>
          <p:cNvPr id="93" name="Google Shape;9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9250" y="457200"/>
            <a:ext cx="5905500" cy="42291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8"/>
          <p:cNvSpPr txBox="1"/>
          <p:nvPr/>
        </p:nvSpPr>
        <p:spPr>
          <a:xfrm>
            <a:off x="2713950" y="4649100"/>
            <a:ext cx="37161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u="sng" dirty="0">
                <a:solidFill>
                  <a:schemeClr val="hlink"/>
                </a:solidFill>
                <a:hlinkClick r:id="rId4"/>
              </a:rPr>
              <a:t>https://music.yandex.ru/artist/4445922</a:t>
            </a:r>
            <a:endParaRPr dirty="0"/>
          </a:p>
        </p:txBody>
      </p:sp>
      <p:sp>
        <p:nvSpPr>
          <p:cNvPr id="95" name="Google Shape;95;p18"/>
          <p:cNvSpPr txBox="1"/>
          <p:nvPr/>
        </p:nvSpPr>
        <p:spPr>
          <a:xfrm>
            <a:off x="7201100" y="4627425"/>
            <a:ext cx="19431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dirty="0"/>
              <a:t>и</a:t>
            </a:r>
            <a:r>
              <a:rPr lang="ru" sz="2400" dirty="0" smtClean="0"/>
              <a:t>юнь </a:t>
            </a:r>
            <a:r>
              <a:rPr lang="ru" sz="2400" dirty="0"/>
              <a:t>2016</a:t>
            </a:r>
            <a:endParaRPr sz="2400" dirty="0"/>
          </a:p>
        </p:txBody>
      </p:sp>
      <p:pic>
        <p:nvPicPr>
          <p:cNvPr id="7" name="Google Shape;149;p26"/>
          <p:cNvPicPr preferRelativeResize="0"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2544" y="577665"/>
            <a:ext cx="1224021" cy="1579201"/>
          </a:xfrm>
          <a:prstGeom prst="roundRect">
            <a:avLst/>
          </a:prstGeom>
          <a:noFill/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531" y="577665"/>
            <a:ext cx="1579201" cy="1579201"/>
          </a:xfrm>
          <a:prstGeom prst="round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02" name="Google Shape;10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1191" y="6975"/>
            <a:ext cx="4541618" cy="45619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9"/>
          <p:cNvSpPr txBox="1"/>
          <p:nvPr/>
        </p:nvSpPr>
        <p:spPr>
          <a:xfrm>
            <a:off x="2301200" y="4610550"/>
            <a:ext cx="4541700" cy="49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dirty="0">
                <a:solidFill>
                  <a:schemeClr val="dk1"/>
                </a:solidFill>
                <a:highlight>
                  <a:srgbClr val="FFFFFF"/>
                </a:highlight>
              </a:rPr>
              <a:t>432 </a:t>
            </a:r>
            <a:r>
              <a:rPr lang="ru" sz="2400" dirty="0" smtClean="0">
                <a:solidFill>
                  <a:schemeClr val="dk1"/>
                </a:solidFill>
                <a:highlight>
                  <a:srgbClr val="FFFFFF"/>
                </a:highlight>
              </a:rPr>
              <a:t>500$</a:t>
            </a:r>
            <a:endParaRPr sz="2400" dirty="0"/>
          </a:p>
        </p:txBody>
      </p:sp>
      <p:sp>
        <p:nvSpPr>
          <p:cNvPr id="6" name="Google Shape;95;p18"/>
          <p:cNvSpPr txBox="1"/>
          <p:nvPr/>
        </p:nvSpPr>
        <p:spPr>
          <a:xfrm>
            <a:off x="7015053" y="4627425"/>
            <a:ext cx="2129147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dirty="0" smtClean="0"/>
              <a:t>октябрь</a:t>
            </a:r>
            <a:r>
              <a:rPr lang="ru" sz="2400" dirty="0" smtClean="0"/>
              <a:t> 2018</a:t>
            </a:r>
            <a:endParaRPr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111" name="Google Shape;111;p20"/>
          <p:cNvSpPr txBox="1"/>
          <p:nvPr/>
        </p:nvSpPr>
        <p:spPr>
          <a:xfrm>
            <a:off x="3419400" y="4588325"/>
            <a:ext cx="2305200" cy="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dirty="0">
                <a:solidFill>
                  <a:srgbClr val="FFFFFF"/>
                </a:solidFill>
              </a:rPr>
              <a:t>м</a:t>
            </a:r>
            <a:r>
              <a:rPr lang="ru" sz="2400" dirty="0" smtClean="0">
                <a:solidFill>
                  <a:srgbClr val="FFFFFF"/>
                </a:solidFill>
              </a:rPr>
              <a:t>ай </a:t>
            </a:r>
            <a:r>
              <a:rPr lang="ru" sz="2400" dirty="0">
                <a:solidFill>
                  <a:srgbClr val="FFFFFF"/>
                </a:solidFill>
              </a:rPr>
              <a:t>2019</a:t>
            </a:r>
            <a:endParaRPr sz="2400" dirty="0">
              <a:solidFill>
                <a:srgbClr val="FFFFFF"/>
              </a:solidFill>
            </a:endParaRPr>
          </a:p>
        </p:txBody>
      </p:sp>
      <p:pic>
        <p:nvPicPr>
          <p:cNvPr id="2" name="xhlC7aZd9Ks"/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537486" y="563880"/>
            <a:ext cx="8073114" cy="454112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82880" y="40660"/>
            <a:ext cx="896132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200" dirty="0" err="1">
                <a:hlinkClick r:id="rId5"/>
              </a:rPr>
              <a:t>High-Resolution</a:t>
            </a:r>
            <a:r>
              <a:rPr lang="ru-RU" sz="1200" dirty="0">
                <a:hlinkClick r:id="rId5"/>
              </a:rPr>
              <a:t> </a:t>
            </a:r>
            <a:r>
              <a:rPr lang="ru-RU" sz="1200" dirty="0" err="1">
                <a:hlinkClick r:id="rId5"/>
              </a:rPr>
              <a:t>Daytime</a:t>
            </a:r>
            <a:r>
              <a:rPr lang="ru-RU" sz="1200" dirty="0">
                <a:hlinkClick r:id="rId5"/>
              </a:rPr>
              <a:t> </a:t>
            </a:r>
            <a:r>
              <a:rPr lang="ru-RU" sz="1200" dirty="0" err="1">
                <a:hlinkClick r:id="rId5"/>
              </a:rPr>
              <a:t>Translation</a:t>
            </a:r>
            <a:r>
              <a:rPr lang="ru-RU" sz="1200" dirty="0">
                <a:hlinkClick r:id="rId5"/>
              </a:rPr>
              <a:t> </a:t>
            </a:r>
            <a:r>
              <a:rPr lang="ru-RU" sz="1200" dirty="0" err="1">
                <a:hlinkClick r:id="rId5"/>
              </a:rPr>
              <a:t>Without</a:t>
            </a:r>
            <a:r>
              <a:rPr lang="ru-RU" sz="1200" dirty="0">
                <a:hlinkClick r:id="rId5"/>
              </a:rPr>
              <a:t> </a:t>
            </a:r>
            <a:r>
              <a:rPr lang="ru-RU" sz="1200" dirty="0" err="1">
                <a:hlinkClick r:id="rId5"/>
              </a:rPr>
              <a:t>Domain</a:t>
            </a:r>
            <a:r>
              <a:rPr lang="ru-RU" sz="1200" dirty="0">
                <a:hlinkClick r:id="rId5"/>
              </a:rPr>
              <a:t> </a:t>
            </a:r>
            <a:r>
              <a:rPr lang="ru-RU" sz="1200" dirty="0" err="1" smtClean="0">
                <a:hlinkClick r:id="rId5"/>
              </a:rPr>
              <a:t>Labels</a:t>
            </a:r>
            <a:r>
              <a:rPr lang="en-US" sz="1200" dirty="0" smtClean="0"/>
              <a:t>’03.2020</a:t>
            </a:r>
            <a:r>
              <a:rPr lang="ru-RU" sz="1200" dirty="0" smtClean="0"/>
              <a:t>, </a:t>
            </a:r>
            <a:r>
              <a:rPr lang="en-US" sz="1200" dirty="0" smtClean="0"/>
              <a:t>Ivan </a:t>
            </a:r>
            <a:r>
              <a:rPr lang="en-US" sz="1200" dirty="0" err="1"/>
              <a:t>Anokhin</a:t>
            </a:r>
            <a:r>
              <a:rPr lang="en-US" sz="1200" dirty="0"/>
              <a:t>, Pavel </a:t>
            </a:r>
            <a:r>
              <a:rPr lang="en-US" sz="1200" dirty="0" err="1"/>
              <a:t>Solovev</a:t>
            </a:r>
            <a:r>
              <a:rPr lang="en-US" sz="1200" dirty="0"/>
              <a:t>, Denis </a:t>
            </a:r>
            <a:r>
              <a:rPr lang="en-US" sz="1200" dirty="0" err="1"/>
              <a:t>Korzhenkov</a:t>
            </a:r>
            <a:r>
              <a:rPr lang="en-US" sz="1200" dirty="0"/>
              <a:t>, </a:t>
            </a:r>
            <a:endParaRPr lang="ru-RU" sz="1200" dirty="0" smtClean="0"/>
          </a:p>
          <a:p>
            <a:pPr algn="ctr"/>
            <a:r>
              <a:rPr lang="en-US" sz="1200" dirty="0" smtClean="0"/>
              <a:t>Alexey </a:t>
            </a:r>
            <a:r>
              <a:rPr lang="en-US" sz="1200" dirty="0"/>
              <a:t>Kharlamov, </a:t>
            </a:r>
            <a:r>
              <a:rPr lang="en-US" sz="1200" dirty="0" err="1"/>
              <a:t>Taras</a:t>
            </a:r>
            <a:r>
              <a:rPr lang="en-US" sz="1200" dirty="0"/>
              <a:t> </a:t>
            </a:r>
            <a:r>
              <a:rPr lang="en-US" sz="1200" dirty="0" err="1"/>
              <a:t>Khakhulin</a:t>
            </a:r>
            <a:r>
              <a:rPr lang="en-US" sz="1200" dirty="0"/>
              <a:t>, Alexey </a:t>
            </a:r>
            <a:r>
              <a:rPr lang="en-US" sz="1200" dirty="0" err="1"/>
              <a:t>Silvestrov</a:t>
            </a:r>
            <a:r>
              <a:rPr lang="en-US" sz="1200" dirty="0"/>
              <a:t>, </a:t>
            </a:r>
            <a:r>
              <a:rPr lang="en-US" sz="1200" u="sng" dirty="0"/>
              <a:t>Sergey </a:t>
            </a:r>
            <a:r>
              <a:rPr lang="en-US" sz="1200" u="sng" dirty="0" err="1"/>
              <a:t>Nikolenko</a:t>
            </a:r>
            <a:r>
              <a:rPr lang="en-US" sz="1200" dirty="0"/>
              <a:t>, Victor </a:t>
            </a:r>
            <a:r>
              <a:rPr lang="en-US" sz="1200" dirty="0" err="1"/>
              <a:t>Lempitsky</a:t>
            </a:r>
            <a:r>
              <a:rPr lang="en-US" sz="1200" dirty="0"/>
              <a:t>, </a:t>
            </a:r>
            <a:r>
              <a:rPr lang="en-US" sz="1200" dirty="0" err="1"/>
              <a:t>Gleb</a:t>
            </a:r>
            <a:r>
              <a:rPr lang="en-US" sz="1200" dirty="0"/>
              <a:t> </a:t>
            </a:r>
            <a:r>
              <a:rPr lang="en-US" sz="1200" dirty="0" err="1"/>
              <a:t>Sterkin</a:t>
            </a:r>
            <a:endParaRPr lang="ru-RU" sz="1200" dirty="0"/>
          </a:p>
        </p:txBody>
      </p:sp>
      <p:sp>
        <p:nvSpPr>
          <p:cNvPr id="8" name="Google Shape;95;p18"/>
          <p:cNvSpPr txBox="1"/>
          <p:nvPr/>
        </p:nvSpPr>
        <p:spPr>
          <a:xfrm>
            <a:off x="6703153" y="4608340"/>
            <a:ext cx="2129147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dirty="0">
                <a:solidFill>
                  <a:schemeClr val="bg1"/>
                </a:solidFill>
              </a:rPr>
              <a:t>м</a:t>
            </a:r>
            <a:r>
              <a:rPr lang="ru-RU" sz="2400" dirty="0" smtClean="0">
                <a:solidFill>
                  <a:schemeClr val="bg1"/>
                </a:solidFill>
              </a:rPr>
              <a:t>арт </a:t>
            </a:r>
            <a:r>
              <a:rPr lang="ru" sz="2400" dirty="0" smtClean="0">
                <a:solidFill>
                  <a:schemeClr val="bg1"/>
                </a:solidFill>
              </a:rPr>
              <a:t>2020</a:t>
            </a:r>
            <a:endParaRPr sz="2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1"/>
          <p:cNvSpPr txBox="1">
            <a:spLocks noGrp="1"/>
          </p:cNvSpPr>
          <p:nvPr>
            <p:ph type="title"/>
          </p:nvPr>
        </p:nvSpPr>
        <p:spPr>
          <a:xfrm>
            <a:off x="311700" y="19984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 dirty="0"/>
              <a:t>Тренды в образовании</a:t>
            </a:r>
            <a:endParaRPr sz="4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22" name="Google Shape;12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5198" y="0"/>
            <a:ext cx="685359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2"/>
          <p:cNvSpPr txBox="1">
            <a:spLocks noGrp="1"/>
          </p:cNvSpPr>
          <p:nvPr>
            <p:ph type="title"/>
          </p:nvPr>
        </p:nvSpPr>
        <p:spPr>
          <a:xfrm>
            <a:off x="1145200" y="216425"/>
            <a:ext cx="6853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Главная повседневная активность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2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30" name="Google Shape;13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137" name="Google Shape;137;p24"/>
          <p:cNvSpPr txBox="1">
            <a:spLocks noGrp="1"/>
          </p:cNvSpPr>
          <p:nvPr>
            <p:ph type="title"/>
          </p:nvPr>
        </p:nvSpPr>
        <p:spPr>
          <a:xfrm>
            <a:off x="2251050" y="197871"/>
            <a:ext cx="4641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highlight>
                  <a:srgbClr val="FFFFFF"/>
                </a:highlight>
              </a:rPr>
              <a:t> Обучение через проекты </a:t>
            </a:r>
            <a:r>
              <a:rPr lang="ru" dirty="0">
                <a:solidFill>
                  <a:srgbClr val="FFFFFF"/>
                </a:solidFill>
                <a:highlight>
                  <a:srgbClr val="FFFFFF"/>
                </a:highlight>
              </a:rPr>
              <a:t>.</a:t>
            </a:r>
            <a:r>
              <a:rPr lang="ru" dirty="0">
                <a:highlight>
                  <a:srgbClr val="FFFFFF"/>
                </a:highlight>
              </a:rPr>
              <a:t> </a:t>
            </a:r>
            <a:r>
              <a:rPr lang="ru" dirty="0"/>
              <a:t> </a:t>
            </a:r>
            <a:r>
              <a:rPr lang="ru" dirty="0">
                <a:highlight>
                  <a:srgbClr val="FFFFFF"/>
                </a:highlight>
              </a:rPr>
              <a:t>   </a:t>
            </a:r>
            <a:endParaRPr dirty="0">
              <a:highlight>
                <a:srgbClr val="FFFFFF"/>
              </a:highlight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311700" y="1134521"/>
            <a:ext cx="4288406" cy="1451663"/>
            <a:chOff x="311700" y="687795"/>
            <a:chExt cx="4288406" cy="1451663"/>
          </a:xfrm>
        </p:grpSpPr>
        <p:pic>
          <p:nvPicPr>
            <p:cNvPr id="8" name="Picture 6" descr="https://sun9-38.userapi.com/c855028/v855028077/127e10/8LN15m5ZUxw.jpg">
              <a:extLst>
                <a:ext uri="{FF2B5EF4-FFF2-40B4-BE49-F238E27FC236}">
                  <a16:creationId xmlns="" xmlns:a16="http://schemas.microsoft.com/office/drawing/2014/main" id="{CCD44414-420C-CB43-85E5-B51398AA835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1700" y="687795"/>
              <a:ext cx="2128166" cy="14516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Rectangle 10">
              <a:extLst>
                <a:ext uri="{FF2B5EF4-FFF2-40B4-BE49-F238E27FC236}">
                  <a16:creationId xmlns="" xmlns:a16="http://schemas.microsoft.com/office/drawing/2014/main" id="{8748DE83-4E01-474D-AD67-AD224250BD6F}"/>
                </a:ext>
              </a:extLst>
            </p:cNvPr>
            <p:cNvSpPr/>
            <p:nvPr/>
          </p:nvSpPr>
          <p:spPr>
            <a:xfrm>
              <a:off x="2365556" y="763010"/>
              <a:ext cx="2160240" cy="86177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ru-RU" sz="1200" dirty="0"/>
                <a:t>Ускорение оптимизации формы гидротурбины метамоделью</a:t>
              </a:r>
            </a:p>
            <a:p>
              <a:pPr algn="r"/>
              <a:r>
                <a:rPr lang="ru-RU" sz="1200" dirty="0"/>
                <a:t>машинного обучения</a:t>
              </a:r>
            </a:p>
          </p:txBody>
        </p:sp>
        <p:cxnSp>
          <p:nvCxnSpPr>
            <p:cNvPr id="11" name="Прямая со стрелкой 4">
              <a:extLst>
                <a:ext uri="{FF2B5EF4-FFF2-40B4-BE49-F238E27FC236}">
                  <a16:creationId xmlns="" xmlns:a16="http://schemas.microsoft.com/office/drawing/2014/main" id="{612ECBC3-CA67-5A49-9365-DA0511D77734}"/>
                </a:ext>
              </a:extLst>
            </p:cNvPr>
            <p:cNvCxnSpPr/>
            <p:nvPr/>
          </p:nvCxnSpPr>
          <p:spPr>
            <a:xfrm flipH="1">
              <a:off x="2439866" y="1632344"/>
              <a:ext cx="2088232" cy="0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4" name="Кольцо 13">
              <a:extLst>
                <a:ext uri="{FF2B5EF4-FFF2-40B4-BE49-F238E27FC236}">
                  <a16:creationId xmlns="" xmlns:a16="http://schemas.microsoft.com/office/drawing/2014/main" id="{F95CE990-95EB-F14E-B5B1-9BEC25DD3D7C}"/>
                </a:ext>
              </a:extLst>
            </p:cNvPr>
            <p:cNvSpPr/>
            <p:nvPr/>
          </p:nvSpPr>
          <p:spPr>
            <a:xfrm>
              <a:off x="4528098" y="1599356"/>
              <a:ext cx="72008" cy="72008"/>
            </a:xfrm>
            <a:prstGeom prst="donut">
              <a:avLst/>
            </a:prstGeom>
            <a:solidFill>
              <a:srgbClr val="A42420"/>
            </a:solidFill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tx1"/>
                </a:solidFill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304603" y="2816917"/>
            <a:ext cx="5563765" cy="1678298"/>
            <a:chOff x="304603" y="2370191"/>
            <a:chExt cx="5563765" cy="1678298"/>
          </a:xfrm>
        </p:grpSpPr>
        <p:pic>
          <p:nvPicPr>
            <p:cNvPr id="7" name="Picture 4" descr="https://habrastorage.org/webt/t8/8z/ia/t88zia1h4pnzzeapnoqxbrvodn0.jpeg">
              <a:extLst>
                <a:ext uri="{FF2B5EF4-FFF2-40B4-BE49-F238E27FC236}">
                  <a16:creationId xmlns="" xmlns:a16="http://schemas.microsoft.com/office/drawing/2014/main" id="{960E2BA6-AC0D-0A45-8BE6-E5A2E17E027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4603" y="2436284"/>
              <a:ext cx="4299213" cy="16122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8">
              <a:extLst>
                <a:ext uri="{FF2B5EF4-FFF2-40B4-BE49-F238E27FC236}">
                  <a16:creationId xmlns="" xmlns:a16="http://schemas.microsoft.com/office/drawing/2014/main" id="{00F7821D-1D2E-B14D-997B-AB2B3C89B263}"/>
                </a:ext>
              </a:extLst>
            </p:cNvPr>
            <p:cNvSpPr/>
            <p:nvPr/>
          </p:nvSpPr>
          <p:spPr>
            <a:xfrm>
              <a:off x="4463856" y="2370191"/>
              <a:ext cx="1404512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ru-RU" sz="1200" dirty="0"/>
                <a:t>Метод оценки </a:t>
              </a:r>
            </a:p>
            <a:p>
              <a:pPr algn="ctr"/>
              <a:r>
                <a:rPr lang="ru-RU" sz="1200" dirty="0"/>
                <a:t>зерна по фото</a:t>
              </a:r>
            </a:p>
          </p:txBody>
        </p:sp>
        <p:cxnSp>
          <p:nvCxnSpPr>
            <p:cNvPr id="12" name="Прямая со стрелкой 25">
              <a:extLst>
                <a:ext uri="{FF2B5EF4-FFF2-40B4-BE49-F238E27FC236}">
                  <a16:creationId xmlns="" xmlns:a16="http://schemas.microsoft.com/office/drawing/2014/main" id="{6ABAD65F-2AF7-E044-B48C-5C727EB005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75824" y="2895077"/>
              <a:ext cx="978100" cy="0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5" name="Кольцо 34">
              <a:extLst>
                <a:ext uri="{FF2B5EF4-FFF2-40B4-BE49-F238E27FC236}">
                  <a16:creationId xmlns="" xmlns:a16="http://schemas.microsoft.com/office/drawing/2014/main" id="{A22432D3-FC2F-A04B-95D0-96EAE37D7FDF}"/>
                </a:ext>
              </a:extLst>
            </p:cNvPr>
            <p:cNvSpPr/>
            <p:nvPr/>
          </p:nvSpPr>
          <p:spPr>
            <a:xfrm>
              <a:off x="5637140" y="2859073"/>
              <a:ext cx="72008" cy="72008"/>
            </a:xfrm>
            <a:prstGeom prst="donut">
              <a:avLst/>
            </a:prstGeom>
            <a:solidFill>
              <a:srgbClr val="A42420"/>
            </a:solidFill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tx1"/>
                </a:solidFill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153747" y="1049776"/>
            <a:ext cx="3685650" cy="3383478"/>
            <a:chOff x="5153747" y="603050"/>
            <a:chExt cx="3685650" cy="3383478"/>
          </a:xfrm>
        </p:grpSpPr>
        <p:pic>
          <p:nvPicPr>
            <p:cNvPr id="5" name="Рисунок 6">
              <a:extLst>
                <a:ext uri="{FF2B5EF4-FFF2-40B4-BE49-F238E27FC236}">
                  <a16:creationId xmlns="" xmlns:a16="http://schemas.microsoft.com/office/drawing/2014/main" id="{D8C47D92-74E5-E147-B158-2ED28B7B98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109" t="10787" r="10109"/>
            <a:stretch/>
          </p:blipFill>
          <p:spPr>
            <a:xfrm>
              <a:off x="6579652" y="603050"/>
              <a:ext cx="2259745" cy="3383478"/>
            </a:xfrm>
            <a:prstGeom prst="rect">
              <a:avLst/>
            </a:prstGeom>
          </p:spPr>
        </p:pic>
        <p:sp>
          <p:nvSpPr>
            <p:cNvPr id="6" name="Rectangle 1">
              <a:extLst>
                <a:ext uri="{FF2B5EF4-FFF2-40B4-BE49-F238E27FC236}">
                  <a16:creationId xmlns="" xmlns:a16="http://schemas.microsoft.com/office/drawing/2014/main" id="{83DA90BD-FF85-7E4E-8414-682F88DE396B}"/>
                </a:ext>
              </a:extLst>
            </p:cNvPr>
            <p:cNvSpPr/>
            <p:nvPr/>
          </p:nvSpPr>
          <p:spPr>
            <a:xfrm>
              <a:off x="5153747" y="1121698"/>
              <a:ext cx="1685659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ru-RU" sz="1200" dirty="0" smtClean="0"/>
                <a:t>Распознавание</a:t>
              </a:r>
              <a:endParaRPr lang="en-US" sz="1200" dirty="0" smtClean="0"/>
            </a:p>
            <a:p>
              <a:r>
                <a:rPr lang="ru-RU" sz="1200" dirty="0" smtClean="0"/>
                <a:t>картин</a:t>
              </a:r>
              <a:r>
                <a:rPr lang="en-US" sz="1200" dirty="0" smtClean="0"/>
                <a:t> </a:t>
              </a:r>
              <a:r>
                <a:rPr lang="ru-RU" sz="1200" dirty="0" smtClean="0"/>
                <a:t>в </a:t>
              </a:r>
              <a:r>
                <a:rPr lang="ru-RU" sz="1200" dirty="0"/>
                <a:t>музее</a:t>
              </a:r>
            </a:p>
          </p:txBody>
        </p:sp>
        <p:cxnSp>
          <p:nvCxnSpPr>
            <p:cNvPr id="13" name="Прямая со стрелкой 28">
              <a:extLst>
                <a:ext uri="{FF2B5EF4-FFF2-40B4-BE49-F238E27FC236}">
                  <a16:creationId xmlns="" xmlns:a16="http://schemas.microsoft.com/office/drawing/2014/main" id="{1945EA9F-39B7-5343-BF0A-0CAF9F4731BB}"/>
                </a:ext>
              </a:extLst>
            </p:cNvPr>
            <p:cNvCxnSpPr>
              <a:cxnSpLocks/>
            </p:cNvCxnSpPr>
            <p:nvPr/>
          </p:nvCxnSpPr>
          <p:spPr>
            <a:xfrm>
              <a:off x="5270395" y="1648362"/>
              <a:ext cx="1309257" cy="0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6" name="Кольцо 37">
              <a:extLst>
                <a:ext uri="{FF2B5EF4-FFF2-40B4-BE49-F238E27FC236}">
                  <a16:creationId xmlns="" xmlns:a16="http://schemas.microsoft.com/office/drawing/2014/main" id="{0F0D0C01-A58E-C546-AA42-7D13C80E2B95}"/>
                </a:ext>
              </a:extLst>
            </p:cNvPr>
            <p:cNvSpPr/>
            <p:nvPr/>
          </p:nvSpPr>
          <p:spPr>
            <a:xfrm>
              <a:off x="5198387" y="1615633"/>
              <a:ext cx="72008" cy="72008"/>
            </a:xfrm>
            <a:prstGeom prst="donut">
              <a:avLst/>
            </a:prstGeom>
            <a:solidFill>
              <a:srgbClr val="A42420"/>
            </a:solidFill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600" dirty="0"/>
              <a:t>Компоненты высшего образования</a:t>
            </a:r>
            <a:endParaRPr sz="3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4" name="Google Shape;144;p25"/>
          <p:cNvSpPr txBox="1">
            <a:spLocks noGrp="1"/>
          </p:cNvSpPr>
          <p:nvPr>
            <p:ph type="body" idx="1"/>
          </p:nvPr>
        </p:nvSpPr>
        <p:spPr>
          <a:xfrm>
            <a:off x="311700" y="1508250"/>
            <a:ext cx="5095200" cy="306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ru" sz="2400" dirty="0"/>
              <a:t>Качественные курсы и практики</a:t>
            </a:r>
            <a:endParaRPr sz="2400" dirty="0"/>
          </a:p>
          <a:p>
            <a:pPr marL="457200" lvl="0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ru" sz="2400" dirty="0"/>
              <a:t>Мотивирующая среда — </a:t>
            </a:r>
            <a:r>
              <a:rPr lang="ru" sz="2400" dirty="0" smtClean="0"/>
              <a:t>увлеченные преподаватели </a:t>
            </a:r>
            <a:r>
              <a:rPr lang="ru" sz="2400" dirty="0"/>
              <a:t>и сильные студенты вокруг</a:t>
            </a:r>
            <a:endParaRPr sz="2400" dirty="0"/>
          </a:p>
          <a:p>
            <a:pPr marL="457200" lvl="0" indent="-381000" algn="l" rtl="0">
              <a:spcBef>
                <a:spcPts val="1000"/>
              </a:spcBef>
              <a:spcAft>
                <a:spcPts val="1000"/>
              </a:spcAft>
              <a:buSzPts val="2400"/>
              <a:buChar char="●"/>
            </a:pPr>
            <a:r>
              <a:rPr lang="ru" sz="2400" dirty="0"/>
              <a:t>Место и комфортные условия</a:t>
            </a:r>
            <a:endParaRPr sz="2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6900" y="1343024"/>
            <a:ext cx="3425400" cy="330993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26"/>
          <p:cNvPicPr preferRelativeResize="0"/>
          <p:nvPr/>
        </p:nvPicPr>
        <p:blipFill rotWithShape="1">
          <a:blip r:embed="rId3">
            <a:alphaModFix/>
          </a:blip>
          <a:srcRect l="26821" r="5345"/>
          <a:stretch/>
        </p:blipFill>
        <p:spPr>
          <a:xfrm>
            <a:off x="76200" y="76200"/>
            <a:ext cx="2160000" cy="2160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50" name="Google Shape;150;p26"/>
          <p:cNvPicPr preferRelativeResize="0"/>
          <p:nvPr/>
        </p:nvPicPr>
        <p:blipFill rotWithShape="1">
          <a:blip r:embed="rId4">
            <a:alphaModFix/>
          </a:blip>
          <a:srcRect l="16647" r="16654"/>
          <a:stretch/>
        </p:blipFill>
        <p:spPr>
          <a:xfrm>
            <a:off x="2362200" y="76200"/>
            <a:ext cx="2160000" cy="2160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51" name="Google Shape;151;p26"/>
          <p:cNvPicPr preferRelativeResize="0"/>
          <p:nvPr/>
        </p:nvPicPr>
        <p:blipFill rotWithShape="1">
          <a:blip r:embed="rId5">
            <a:alphaModFix/>
          </a:blip>
          <a:srcRect l="16675" r="16675"/>
          <a:stretch/>
        </p:blipFill>
        <p:spPr>
          <a:xfrm>
            <a:off x="4648200" y="76200"/>
            <a:ext cx="2160000" cy="2160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52" name="Google Shape;152;p26"/>
          <p:cNvPicPr preferRelativeResize="0"/>
          <p:nvPr/>
        </p:nvPicPr>
        <p:blipFill rotWithShape="1">
          <a:blip r:embed="rId6">
            <a:alphaModFix/>
          </a:blip>
          <a:srcRect l="22075" r="22080"/>
          <a:stretch/>
        </p:blipFill>
        <p:spPr>
          <a:xfrm>
            <a:off x="6934200" y="76200"/>
            <a:ext cx="2160000" cy="2160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53" name="Google Shape;153;p26"/>
          <p:cNvPicPr preferRelativeResize="0"/>
          <p:nvPr/>
        </p:nvPicPr>
        <p:blipFill rotWithShape="1">
          <a:blip r:embed="rId7">
            <a:alphaModFix/>
          </a:blip>
          <a:srcRect l="21835" r="21829"/>
          <a:stretch/>
        </p:blipFill>
        <p:spPr>
          <a:xfrm>
            <a:off x="76200" y="2590800"/>
            <a:ext cx="2160000" cy="2160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54" name="Google Shape;154;p26"/>
          <p:cNvPicPr preferRelativeResize="0"/>
          <p:nvPr/>
        </p:nvPicPr>
        <p:blipFill rotWithShape="1">
          <a:blip r:embed="rId8">
            <a:alphaModFix/>
          </a:blip>
          <a:srcRect l="16689" r="16683"/>
          <a:stretch/>
        </p:blipFill>
        <p:spPr>
          <a:xfrm>
            <a:off x="2362200" y="2590800"/>
            <a:ext cx="2160000" cy="2160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55" name="Google Shape;155;p26"/>
          <p:cNvPicPr preferRelativeResize="0"/>
          <p:nvPr/>
        </p:nvPicPr>
        <p:blipFill rotWithShape="1">
          <a:blip r:embed="rId9">
            <a:alphaModFix/>
          </a:blip>
          <a:srcRect l="16666" r="16666"/>
          <a:stretch/>
        </p:blipFill>
        <p:spPr>
          <a:xfrm>
            <a:off x="4648200" y="2590800"/>
            <a:ext cx="2160000" cy="2160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56" name="Google Shape;156;p26"/>
          <p:cNvPicPr preferRelativeResize="0"/>
          <p:nvPr/>
        </p:nvPicPr>
        <p:blipFill rotWithShape="1">
          <a:blip r:embed="rId10">
            <a:alphaModFix/>
          </a:blip>
          <a:srcRect l="386" r="386"/>
          <a:stretch/>
        </p:blipFill>
        <p:spPr>
          <a:xfrm>
            <a:off x="6934200" y="2590800"/>
            <a:ext cx="2160000" cy="2160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57" name="Google Shape;157;p26"/>
          <p:cNvSpPr txBox="1"/>
          <p:nvPr/>
        </p:nvSpPr>
        <p:spPr>
          <a:xfrm>
            <a:off x="774600" y="2236200"/>
            <a:ext cx="763200" cy="36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СПбГУ</a:t>
            </a:r>
            <a:endParaRPr/>
          </a:p>
        </p:txBody>
      </p:sp>
      <p:sp>
        <p:nvSpPr>
          <p:cNvPr id="158" name="Google Shape;158;p26"/>
          <p:cNvSpPr txBox="1"/>
          <p:nvPr/>
        </p:nvSpPr>
        <p:spPr>
          <a:xfrm>
            <a:off x="3137388" y="2236200"/>
            <a:ext cx="602400" cy="36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ВШЭ</a:t>
            </a:r>
            <a:endParaRPr/>
          </a:p>
        </p:txBody>
      </p:sp>
      <p:sp>
        <p:nvSpPr>
          <p:cNvPr id="159" name="Google Shape;159;p26"/>
          <p:cNvSpPr txBox="1"/>
          <p:nvPr/>
        </p:nvSpPr>
        <p:spPr>
          <a:xfrm>
            <a:off x="5347202" y="2236200"/>
            <a:ext cx="721500" cy="36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МФТИ</a:t>
            </a:r>
            <a:endParaRPr/>
          </a:p>
        </p:txBody>
      </p:sp>
      <p:sp>
        <p:nvSpPr>
          <p:cNvPr id="160" name="Google Shape;160;p26"/>
          <p:cNvSpPr txBox="1"/>
          <p:nvPr/>
        </p:nvSpPr>
        <p:spPr>
          <a:xfrm>
            <a:off x="7633204" y="2236200"/>
            <a:ext cx="763200" cy="36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ИТМО</a:t>
            </a:r>
            <a:endParaRPr/>
          </a:p>
        </p:txBody>
      </p:sp>
      <p:sp>
        <p:nvSpPr>
          <p:cNvPr id="161" name="Google Shape;161;p26"/>
          <p:cNvSpPr txBox="1"/>
          <p:nvPr/>
        </p:nvSpPr>
        <p:spPr>
          <a:xfrm>
            <a:off x="850800" y="4750800"/>
            <a:ext cx="602400" cy="36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МГУ</a:t>
            </a:r>
            <a:endParaRPr/>
          </a:p>
        </p:txBody>
      </p:sp>
      <p:sp>
        <p:nvSpPr>
          <p:cNvPr id="162" name="Google Shape;162;p26"/>
          <p:cNvSpPr txBox="1"/>
          <p:nvPr/>
        </p:nvSpPr>
        <p:spPr>
          <a:xfrm>
            <a:off x="3137399" y="4750800"/>
            <a:ext cx="678601" cy="36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УрФУ</a:t>
            </a:r>
            <a:endParaRPr dirty="0"/>
          </a:p>
        </p:txBody>
      </p:sp>
      <p:sp>
        <p:nvSpPr>
          <p:cNvPr id="163" name="Google Shape;163;p26"/>
          <p:cNvSpPr txBox="1"/>
          <p:nvPr/>
        </p:nvSpPr>
        <p:spPr>
          <a:xfrm>
            <a:off x="5499600" y="4750800"/>
            <a:ext cx="602400" cy="36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НГУ</a:t>
            </a:r>
            <a:endParaRPr/>
          </a:p>
        </p:txBody>
      </p:sp>
      <p:sp>
        <p:nvSpPr>
          <p:cNvPr id="164" name="Google Shape;164;p26"/>
          <p:cNvSpPr txBox="1"/>
          <p:nvPr/>
        </p:nvSpPr>
        <p:spPr>
          <a:xfrm>
            <a:off x="7835402" y="4750800"/>
            <a:ext cx="339000" cy="36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?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Рейтинг поступающих</a:t>
            </a:r>
            <a:endParaRPr/>
          </a:p>
        </p:txBody>
      </p:sp>
      <p:sp>
        <p:nvSpPr>
          <p:cNvPr id="170" name="Google Shape;170;p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ru" dirty="0"/>
              <a:t>Победители Всероссийской (мат, инф, физ, астр)*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ru" dirty="0"/>
              <a:t>Призёры Всероссийской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ru" dirty="0"/>
              <a:t>Победители олимпиад, </a:t>
            </a:r>
            <a:r>
              <a:rPr lang="ru" u="sng" dirty="0">
                <a:solidFill>
                  <a:schemeClr val="hlink"/>
                </a:solidFill>
                <a:hlinkClick r:id="rId3"/>
              </a:rPr>
              <a:t>дающих поступление БВИ</a:t>
            </a:r>
            <a:r>
              <a:rPr lang="ru" dirty="0"/>
              <a:t>*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ru" dirty="0"/>
              <a:t>Призёры олимпиад БВИ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ru" dirty="0"/>
              <a:t>ЕГЭ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ru" dirty="0" smtClean="0"/>
              <a:t>Внутри </a:t>
            </a:r>
            <a:r>
              <a:rPr lang="ru" dirty="0"/>
              <a:t>групп упорядочивание по индивидуальным достижениям (ИД</a:t>
            </a:r>
            <a:r>
              <a:rPr lang="ru" dirty="0" smtClean="0"/>
              <a:t>): </a:t>
            </a:r>
            <a:r>
              <a:rPr lang="ru" dirty="0"/>
              <a:t>олимпиады, конкурсы, спорт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lang="ru" dirty="0" smtClean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ru" sz="1400" dirty="0" smtClean="0"/>
              <a:t>* </a:t>
            </a:r>
            <a:r>
              <a:rPr lang="ru" sz="1400" dirty="0"/>
              <a:t>Списки олимпиад зависят от университета</a:t>
            </a:r>
            <a:endParaRPr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ctrTitle"/>
          </p:nvPr>
        </p:nvSpPr>
        <p:spPr>
          <a:xfrm>
            <a:off x="311708" y="82135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400" dirty="0"/>
              <a:t>Где и как получать высшее образование?</a:t>
            </a:r>
            <a:endParaRPr sz="4400" dirty="0"/>
          </a:p>
        </p:txBody>
      </p:sp>
      <p:sp>
        <p:nvSpPr>
          <p:cNvPr id="62" name="Google Shape;62;p14"/>
          <p:cNvSpPr txBox="1">
            <a:spLocks noGrp="1"/>
          </p:cNvSpPr>
          <p:nvPr>
            <p:ph type="subTitle" idx="1"/>
          </p:nvPr>
        </p:nvSpPr>
        <p:spPr>
          <a:xfrm>
            <a:off x="311700" y="4054309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 dirty="0"/>
              <a:t>Александр Авдюшенко</a:t>
            </a:r>
            <a:endParaRPr sz="16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 dirty="0" smtClean="0"/>
              <a:t>13 мая 2020</a:t>
            </a:r>
            <a:endParaRPr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77" name="Google Shape;17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0486" y="0"/>
            <a:ext cx="6863029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Пример 2019 года</a:t>
            </a:r>
            <a:endParaRPr/>
          </a:p>
        </p:txBody>
      </p:sp>
      <p:sp>
        <p:nvSpPr>
          <p:cNvPr id="183" name="Google Shape;183;p2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84" name="Google Shape;18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1613" y="1347788"/>
            <a:ext cx="6200775" cy="3209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3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91" name="Google Shape;19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1291" y="0"/>
            <a:ext cx="7361418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30"/>
          <p:cNvSpPr/>
          <p:nvPr/>
        </p:nvSpPr>
        <p:spPr>
          <a:xfrm>
            <a:off x="1850400" y="146500"/>
            <a:ext cx="1256700" cy="48033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Тройки и пятёрки</a:t>
            </a:r>
            <a:endParaRPr/>
          </a:p>
        </p:txBody>
      </p:sp>
      <p:sp>
        <p:nvSpPr>
          <p:cNvPr id="198" name="Google Shape;198;p31"/>
          <p:cNvSpPr txBox="1">
            <a:spLocks noGrp="1"/>
          </p:cNvSpPr>
          <p:nvPr>
            <p:ph type="body" idx="1"/>
          </p:nvPr>
        </p:nvSpPr>
        <p:spPr>
          <a:xfrm>
            <a:off x="311700" y="1076275"/>
            <a:ext cx="4329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ru" sz="2400" dirty="0"/>
              <a:t>максимум </a:t>
            </a:r>
            <a:r>
              <a:rPr lang="ru" sz="2400" b="1" dirty="0"/>
              <a:t>5</a:t>
            </a:r>
            <a:r>
              <a:rPr lang="ru" sz="2400" dirty="0"/>
              <a:t> вузов и </a:t>
            </a:r>
            <a:r>
              <a:rPr lang="ru" sz="2400" b="1" dirty="0"/>
              <a:t>3</a:t>
            </a:r>
            <a:r>
              <a:rPr lang="ru" sz="2400" dirty="0"/>
              <a:t> направления</a:t>
            </a:r>
            <a:endParaRPr sz="2400"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ru" sz="2400" dirty="0"/>
              <a:t>обычно </a:t>
            </a:r>
            <a:r>
              <a:rPr lang="ru" sz="2400" b="1" dirty="0"/>
              <a:t>3</a:t>
            </a:r>
            <a:r>
              <a:rPr lang="ru" sz="2400" dirty="0"/>
              <a:t> предмета ЕГЭ (мат, инф, рус)</a:t>
            </a:r>
            <a:endParaRPr sz="2400"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ru" sz="2400" dirty="0"/>
              <a:t>БВИ с </a:t>
            </a:r>
            <a:r>
              <a:rPr lang="ru" sz="2400" dirty="0" smtClean="0"/>
              <a:t>ИД = </a:t>
            </a:r>
            <a:r>
              <a:rPr lang="ru" sz="2400" b="1" dirty="0" smtClean="0"/>
              <a:t>5</a:t>
            </a:r>
            <a:r>
              <a:rPr lang="ru" sz="2400" dirty="0" smtClean="0"/>
              <a:t> </a:t>
            </a:r>
            <a:r>
              <a:rPr lang="ru" sz="2400" dirty="0"/>
              <a:t>— это прекрасно</a:t>
            </a:r>
            <a:endParaRPr sz="2400"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ru" sz="2400" b="1" dirty="0"/>
              <a:t>3</a:t>
            </a:r>
            <a:r>
              <a:rPr lang="ru" sz="2400" dirty="0"/>
              <a:t> программы на МКН СПбГУ (бюджет): </a:t>
            </a:r>
            <a:endParaRPr lang="ru" sz="2400" dirty="0" smtClean="0"/>
          </a:p>
          <a:p>
            <a:pPr marL="76200" lvl="0" indent="0" algn="l" rtl="0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ru" sz="2400" dirty="0" smtClean="0"/>
              <a:t>М </a:t>
            </a:r>
            <a:r>
              <a:rPr lang="ru" sz="2400" dirty="0"/>
              <a:t>(</a:t>
            </a:r>
            <a:r>
              <a:rPr lang="ru" sz="2400" b="1" dirty="0"/>
              <a:t>55</a:t>
            </a:r>
            <a:r>
              <a:rPr lang="ru" sz="2400" dirty="0"/>
              <a:t>), МААД (</a:t>
            </a:r>
            <a:r>
              <a:rPr lang="ru" sz="2400" b="1" dirty="0"/>
              <a:t>3</a:t>
            </a:r>
            <a:r>
              <a:rPr lang="ru" sz="2400" dirty="0"/>
              <a:t>0) и СП (</a:t>
            </a:r>
            <a:r>
              <a:rPr lang="ru" sz="2400" b="1" dirty="0"/>
              <a:t>3</a:t>
            </a:r>
            <a:r>
              <a:rPr lang="ru" sz="2400" dirty="0"/>
              <a:t>0)</a:t>
            </a:r>
            <a:endParaRPr sz="2400" dirty="0"/>
          </a:p>
        </p:txBody>
      </p:sp>
      <p:pic>
        <p:nvPicPr>
          <p:cNvPr id="199" name="Google Shape;19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65166" y="916754"/>
            <a:ext cx="3742605" cy="37354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 себе</a:t>
            </a:r>
            <a:endParaRPr/>
          </a:p>
        </p:txBody>
      </p:sp>
      <p:sp>
        <p:nvSpPr>
          <p:cNvPr id="205" name="Google Shape;205;p3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206" name="Google Shape;20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300" y="3398862"/>
            <a:ext cx="968875" cy="1241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35950" y="2979025"/>
            <a:ext cx="1000850" cy="101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71799" y="2749874"/>
            <a:ext cx="1238237" cy="710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33825" y="2107013"/>
            <a:ext cx="1729375" cy="47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022849" y="2012350"/>
            <a:ext cx="1470875" cy="66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346024" y="1497425"/>
            <a:ext cx="1338042" cy="472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3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977713" y="428613"/>
            <a:ext cx="809625" cy="933450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32"/>
          <p:cNvSpPr txBox="1"/>
          <p:nvPr/>
        </p:nvSpPr>
        <p:spPr>
          <a:xfrm>
            <a:off x="110900" y="4579700"/>
            <a:ext cx="1093500" cy="47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2003 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медаль</a:t>
            </a:r>
            <a:endParaRPr/>
          </a:p>
        </p:txBody>
      </p:sp>
      <p:sp>
        <p:nvSpPr>
          <p:cNvPr id="214" name="Google Shape;214;p32"/>
          <p:cNvSpPr txBox="1"/>
          <p:nvPr/>
        </p:nvSpPr>
        <p:spPr>
          <a:xfrm>
            <a:off x="1025300" y="3970100"/>
            <a:ext cx="1238100" cy="47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2009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магистр</a:t>
            </a:r>
            <a:endParaRPr/>
          </a:p>
        </p:txBody>
      </p:sp>
      <p:sp>
        <p:nvSpPr>
          <p:cNvPr id="215" name="Google Shape;215;p32"/>
          <p:cNvSpPr txBox="1"/>
          <p:nvPr/>
        </p:nvSpPr>
        <p:spPr>
          <a:xfrm>
            <a:off x="2244500" y="3436700"/>
            <a:ext cx="1265400" cy="47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2014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к.ф.-м.н.</a:t>
            </a:r>
            <a:endParaRPr/>
          </a:p>
        </p:txBody>
      </p:sp>
      <p:sp>
        <p:nvSpPr>
          <p:cNvPr id="216" name="Google Shape;216;p32"/>
          <p:cNvSpPr txBox="1"/>
          <p:nvPr/>
        </p:nvSpPr>
        <p:spPr>
          <a:xfrm>
            <a:off x="3311300" y="2598500"/>
            <a:ext cx="1265400" cy="47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2016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ШАД</a:t>
            </a:r>
            <a:endParaRPr/>
          </a:p>
        </p:txBody>
      </p:sp>
      <p:sp>
        <p:nvSpPr>
          <p:cNvPr id="217" name="Google Shape;217;p32"/>
          <p:cNvSpPr txBox="1"/>
          <p:nvPr/>
        </p:nvSpPr>
        <p:spPr>
          <a:xfrm>
            <a:off x="5140100" y="2674700"/>
            <a:ext cx="1265400" cy="47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2015-2018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аналитик</a:t>
            </a:r>
            <a:endParaRPr/>
          </a:p>
        </p:txBody>
      </p:sp>
      <p:sp>
        <p:nvSpPr>
          <p:cNvPr id="218" name="Google Shape;218;p32"/>
          <p:cNvSpPr txBox="1"/>
          <p:nvPr/>
        </p:nvSpPr>
        <p:spPr>
          <a:xfrm>
            <a:off x="6435500" y="2065100"/>
            <a:ext cx="1183800" cy="47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2016-...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куратор</a:t>
            </a:r>
            <a:endParaRPr/>
          </a:p>
        </p:txBody>
      </p:sp>
      <p:sp>
        <p:nvSpPr>
          <p:cNvPr id="219" name="Google Shape;219;p32"/>
          <p:cNvSpPr txBox="1"/>
          <p:nvPr/>
        </p:nvSpPr>
        <p:spPr>
          <a:xfrm>
            <a:off x="7695500" y="1303100"/>
            <a:ext cx="1395300" cy="47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2019-...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доцент СПбГУ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3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226" name="Google Shape;22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5436" y="0"/>
            <a:ext cx="687312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Набор: 2019 и ранее</a:t>
            </a:r>
            <a:endParaRPr/>
          </a:p>
        </p:txBody>
      </p:sp>
      <p:sp>
        <p:nvSpPr>
          <p:cNvPr id="232" name="Google Shape;232;p34"/>
          <p:cNvSpPr txBox="1">
            <a:spLocks noGrp="1"/>
          </p:cNvSpPr>
          <p:nvPr>
            <p:ph type="body" idx="1"/>
          </p:nvPr>
        </p:nvSpPr>
        <p:spPr>
          <a:xfrm>
            <a:off x="177325" y="1152475"/>
            <a:ext cx="89667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Математика</a:t>
            </a:r>
            <a:endParaRPr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ru" sz="1600"/>
              <a:t>2019: 13 призёров ВОШ, 42 призёра олимпиад первого уровня</a:t>
            </a:r>
            <a:endParaRPr sz="1600"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ru" sz="1600"/>
              <a:t>2015–2018: лидер по призёрам ВОШ</a:t>
            </a:r>
            <a:endParaRPr sz="1600"/>
          </a:p>
          <a:p>
            <a:pPr marL="9144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6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Математика, алгоритмы и анализ данных</a:t>
            </a:r>
            <a:endParaRPr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ru" sz="1600"/>
              <a:t>2019: 6 призёров ВОШ, 12 призёров олимпиад первого уровня</a:t>
            </a:r>
            <a:endParaRPr sz="1600"/>
          </a:p>
          <a:p>
            <a:pPr marL="9144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6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Современное программирование</a:t>
            </a:r>
            <a:endParaRPr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ru" sz="1600"/>
              <a:t>2019: 8 призёров ВОШ, 11 победителей первого уровня, средний ЕГЭ: 298</a:t>
            </a:r>
            <a:endParaRPr sz="1600"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ru" sz="1600"/>
              <a:t>2018: 10 призёров ВОШ, 14 призёров первого уровня, средний ЕГЭ: 281</a:t>
            </a:r>
            <a:endParaRPr sz="16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3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239" name="Google Shape;23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802" y="0"/>
            <a:ext cx="6866395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>
                <a:hlinkClick r:id="rId3"/>
              </a:rPr>
              <a:t>День открытых дверей МКН</a:t>
            </a:r>
            <a:endParaRPr dirty="0"/>
          </a:p>
        </p:txBody>
      </p:sp>
      <p:sp>
        <p:nvSpPr>
          <p:cNvPr id="238" name="Google Shape;238;p3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63539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ru-RU" dirty="0" smtClean="0"/>
              <a:t>15 </a:t>
            </a:r>
            <a:r>
              <a:rPr lang="ru-RU" dirty="0"/>
              <a:t>мая, 19:00 по МСК</a:t>
            </a:r>
            <a:br>
              <a:rPr lang="ru-RU" dirty="0"/>
            </a:br>
            <a:r>
              <a:rPr lang="ru-RU" dirty="0"/>
              <a:t>Пожалуйста, зарегистрируйтесь: </a:t>
            </a:r>
            <a:endParaRPr lang="ru-RU" dirty="0" smtClean="0"/>
          </a:p>
          <a:p>
            <a:pPr marL="0" lvl="0" indent="0">
              <a:buNone/>
            </a:pPr>
            <a:r>
              <a:rPr lang="ru-RU" dirty="0" smtClean="0">
                <a:hlinkClick r:id="rId4"/>
              </a:rPr>
              <a:t>https</a:t>
            </a:r>
            <a:r>
              <a:rPr lang="ru-RU" dirty="0">
                <a:hlinkClick r:id="rId4"/>
              </a:rPr>
              <a:t>://</a:t>
            </a:r>
            <a:r>
              <a:rPr lang="ru-RU" dirty="0" smtClean="0">
                <a:hlinkClick r:id="rId4"/>
              </a:rPr>
              <a:t>forms.gle/aTvkQNrG2uYTzaLA9</a:t>
            </a:r>
            <a:endParaRPr lang="ru-RU" dirty="0" smtClean="0"/>
          </a:p>
          <a:p>
            <a:pPr marL="0" lvl="0" indent="0">
              <a:buNone/>
            </a:pPr>
            <a:endParaRPr lang="ru-RU" dirty="0" smtClean="0"/>
          </a:p>
          <a:p>
            <a:pPr marL="0" lvl="0" indent="0">
              <a:spcAft>
                <a:spcPts val="1600"/>
              </a:spcAft>
              <a:buNone/>
            </a:pPr>
            <a:r>
              <a:rPr lang="ru-RU" dirty="0" smtClean="0"/>
              <a:t>Вы </a:t>
            </a:r>
            <a:r>
              <a:rPr lang="ru-RU" dirty="0"/>
              <a:t>узнаете, чем отличаются образовательные программы друг от друга, как поступить на факультет в 2020 </a:t>
            </a:r>
            <a:r>
              <a:rPr lang="ru-RU" dirty="0" smtClean="0"/>
              <a:t>году, как </a:t>
            </a:r>
            <a:r>
              <a:rPr lang="ru-RU" dirty="0"/>
              <a:t>мы заботимся о студентах и почему у нас </a:t>
            </a:r>
            <a:r>
              <a:rPr lang="ru-RU" dirty="0" smtClean="0"/>
              <a:t>здорово!</a:t>
            </a:r>
            <a:endParaRPr lang="ru-RU" dirty="0"/>
          </a:p>
          <a:p>
            <a:pPr marL="0" lvl="0" indent="0">
              <a:spcAft>
                <a:spcPts val="1600"/>
              </a:spcAft>
              <a:buNone/>
            </a:pPr>
            <a:r>
              <a:rPr lang="ru-RU" dirty="0"/>
              <a:t>Задавайте вопросы в форме регистрации уже сейчас, а мы ответим на них во время трансляции</a:t>
            </a:r>
            <a:r>
              <a:rPr lang="ru-RU" dirty="0" smtClean="0"/>
              <a:t>.</a:t>
            </a:r>
            <a:endParaRPr lang="ru-RU" dirty="0"/>
          </a:p>
        </p:txBody>
      </p:sp>
      <p:pic>
        <p:nvPicPr>
          <p:cNvPr id="4" name="Google Shape;76;p15"/>
          <p:cNvPicPr preferRelativeResize="0"/>
          <p:nvPr/>
        </p:nvPicPr>
        <p:blipFill rotWithShape="1">
          <a:blip r:embed="rId5">
            <a:alphaModFix/>
          </a:blip>
          <a:srcRect l="5039" t="6545" r="7776" b="2915"/>
          <a:stretch/>
        </p:blipFill>
        <p:spPr>
          <a:xfrm>
            <a:off x="6164025" y="565700"/>
            <a:ext cx="2798275" cy="2179250"/>
          </a:xfrm>
          <a:prstGeom prst="roundRect">
            <a:avLst/>
          </a:prstGeom>
          <a:noFill/>
          <a:ln>
            <a:noFill/>
          </a:ln>
        </p:spPr>
      </p:pic>
      <p:pic>
        <p:nvPicPr>
          <p:cNvPr id="5" name="Google Shape;77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64025" y="2883975"/>
            <a:ext cx="2798275" cy="2098706"/>
          </a:xfrm>
          <a:prstGeom prst="round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34201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 smtClean="0"/>
              <a:t>Дополнительное </a:t>
            </a:r>
            <a:r>
              <a:rPr lang="ru" dirty="0"/>
              <a:t>образование</a:t>
            </a:r>
            <a:endParaRPr dirty="0"/>
          </a:p>
        </p:txBody>
      </p:sp>
      <p:sp>
        <p:nvSpPr>
          <p:cNvPr id="245" name="Google Shape;245;p3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246" name="Google Shape;24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4347" y="1152475"/>
            <a:ext cx="2614642" cy="14438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18727" y="1264554"/>
            <a:ext cx="2812219" cy="1219673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8" descr="Картинки по запросу &quot;coursera logo&quot;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529" y="3711944"/>
            <a:ext cx="2132621" cy="428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73092" y="3236344"/>
            <a:ext cx="2597816" cy="1386634"/>
          </a:xfrm>
          <a:prstGeom prst="rect">
            <a:avLst/>
          </a:prstGeom>
        </p:spPr>
      </p:pic>
      <p:pic>
        <p:nvPicPr>
          <p:cNvPr id="2050" name="Picture 2" descr="Stepik: бесплатные курсы для всех желающих | App Obzor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52" t="37083" r="25779" b="29061"/>
          <a:stretch/>
        </p:blipFill>
        <p:spPr bwMode="auto">
          <a:xfrm>
            <a:off x="6268177" y="3531582"/>
            <a:ext cx="2638498" cy="788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69" name="Google Shape;6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" dirty="0" smtClean="0"/>
              <a:t>Интересные и полезные ссылки</a:t>
            </a:r>
            <a:endParaRPr dirty="0"/>
          </a:p>
        </p:txBody>
      </p:sp>
      <p:sp>
        <p:nvSpPr>
          <p:cNvPr id="253" name="Google Shape;253;p3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Clr>
                <a:schemeClr val="dk1"/>
              </a:buClr>
              <a:buSzPts val="1100"/>
              <a:buNone/>
            </a:pPr>
            <a:r>
              <a:rPr lang="en-US" dirty="0" smtClean="0"/>
              <a:t>— </a:t>
            </a:r>
            <a:r>
              <a:rPr lang="en-US" dirty="0" err="1" smtClean="0">
                <a:hlinkClick r:id="rId3"/>
              </a:rPr>
              <a:t>AlphaZero</a:t>
            </a:r>
            <a:r>
              <a:rPr lang="en-US" dirty="0">
                <a:hlinkClick r:id="rId3"/>
              </a:rPr>
              <a:t> </a:t>
            </a:r>
            <a:r>
              <a:rPr lang="en-US" dirty="0" smtClean="0">
                <a:hlinkClick r:id="rId3"/>
              </a:rPr>
              <a:t>— </a:t>
            </a:r>
            <a:r>
              <a:rPr lang="ru-RU" dirty="0" smtClean="0">
                <a:hlinkClick r:id="rId3"/>
              </a:rPr>
              <a:t>новый бог шахмат</a:t>
            </a:r>
            <a:r>
              <a:rPr lang="ru-RU" dirty="0" smtClean="0"/>
              <a:t>, Сергей Шипов, гроссмейстер</a:t>
            </a:r>
          </a:p>
          <a:p>
            <a:pPr marL="0" lvl="0" indent="0">
              <a:buClr>
                <a:schemeClr val="dk1"/>
              </a:buClr>
              <a:buSzPts val="1100"/>
              <a:buNone/>
            </a:pPr>
            <a:r>
              <a:rPr lang="en-US" dirty="0" smtClean="0"/>
              <a:t>—</a:t>
            </a:r>
            <a:r>
              <a:rPr lang="ru-RU" dirty="0" smtClean="0"/>
              <a:t> </a:t>
            </a:r>
            <a:r>
              <a:rPr lang="ru-RU" dirty="0" smtClean="0">
                <a:hlinkClick r:id="rId4"/>
              </a:rPr>
              <a:t>Про «Нейронную оборону»</a:t>
            </a:r>
            <a:r>
              <a:rPr lang="ru-RU" dirty="0" smtClean="0"/>
              <a:t>, один из авторов Иван Ямщиков</a:t>
            </a:r>
          </a:p>
          <a:p>
            <a:pPr marL="0" lvl="0" indent="0">
              <a:buClr>
                <a:schemeClr val="dk1"/>
              </a:buClr>
              <a:buSzPts val="1100"/>
              <a:buNone/>
            </a:pPr>
            <a:r>
              <a:rPr lang="en-US" dirty="0" smtClean="0"/>
              <a:t>—</a:t>
            </a:r>
            <a:r>
              <a:rPr lang="ru-RU" dirty="0" smtClean="0"/>
              <a:t> </a:t>
            </a:r>
            <a:r>
              <a:rPr lang="ru-RU" dirty="0" smtClean="0">
                <a:hlinkClick r:id="rId5"/>
              </a:rPr>
              <a:t>Продажа картины от ИИ на аукционе</a:t>
            </a:r>
            <a:r>
              <a:rPr lang="ru-RU" dirty="0" smtClean="0"/>
              <a:t>, публикация на Медузе</a:t>
            </a:r>
          </a:p>
          <a:p>
            <a:pPr marL="0" lvl="0" indent="0">
              <a:buClr>
                <a:schemeClr val="dk1"/>
              </a:buClr>
              <a:buSzPts val="1100"/>
              <a:buNone/>
            </a:pPr>
            <a:r>
              <a:rPr lang="en-US" dirty="0" smtClean="0"/>
              <a:t>—</a:t>
            </a:r>
            <a:r>
              <a:rPr lang="ru-RU" dirty="0" smtClean="0"/>
              <a:t> </a:t>
            </a:r>
            <a:r>
              <a:rPr lang="en-US" dirty="0">
                <a:hlinkClick r:id="rId6"/>
              </a:rPr>
              <a:t>High-Resolution Daytime </a:t>
            </a:r>
            <a:r>
              <a:rPr lang="en-US" dirty="0" smtClean="0">
                <a:hlinkClick r:id="rId6"/>
              </a:rPr>
              <a:t>Translation</a:t>
            </a:r>
            <a:r>
              <a:rPr lang="ru-RU" dirty="0" smtClean="0"/>
              <a:t>, один из авторов Сергей Николенко</a:t>
            </a:r>
          </a:p>
          <a:p>
            <a:pPr marL="0" lvl="0" indent="0">
              <a:buClr>
                <a:schemeClr val="dk1"/>
              </a:buClr>
              <a:buSzPts val="1100"/>
              <a:buNone/>
            </a:pPr>
            <a:r>
              <a:rPr lang="ru-RU" dirty="0" smtClean="0"/>
              <a:t>— </a:t>
            </a:r>
            <a:r>
              <a:rPr lang="ru-RU" dirty="0" smtClean="0">
                <a:hlinkClick r:id="rId7"/>
              </a:rPr>
              <a:t>Факультет математики и компьютерных наук СПбГУ</a:t>
            </a:r>
            <a:endParaRPr lang="ru-RU" dirty="0" smtClean="0"/>
          </a:p>
          <a:p>
            <a:pPr marL="0" lvl="0" indent="0">
              <a:buClr>
                <a:schemeClr val="dk1"/>
              </a:buClr>
              <a:buSzPts val="1100"/>
              <a:buNone/>
            </a:pPr>
            <a:r>
              <a:rPr lang="en-US" dirty="0" smtClean="0"/>
              <a:t>—</a:t>
            </a:r>
            <a:r>
              <a:rPr lang="ru-RU" dirty="0" smtClean="0"/>
              <a:t> Курсы для самообразования </a:t>
            </a:r>
            <a:r>
              <a:rPr lang="en-US" dirty="0" smtClean="0">
                <a:hlinkClick r:id="rId8"/>
              </a:rPr>
              <a:t>https</a:t>
            </a:r>
            <a:r>
              <a:rPr lang="en-US" dirty="0">
                <a:hlinkClick r:id="rId8"/>
              </a:rPr>
              <a:t>://</a:t>
            </a:r>
            <a:r>
              <a:rPr lang="en-US" dirty="0" smtClean="0">
                <a:hlinkClick r:id="rId8"/>
              </a:rPr>
              <a:t>artesliberales.spbu.ru/ru</a:t>
            </a:r>
            <a:r>
              <a:rPr lang="ru-RU" dirty="0" smtClean="0"/>
              <a:t> </a:t>
            </a:r>
          </a:p>
          <a:p>
            <a:pPr marL="0" lvl="0" indent="0">
              <a:buClr>
                <a:schemeClr val="dk1"/>
              </a:buClr>
              <a:buSzPts val="1100"/>
              <a:buNone/>
            </a:pPr>
            <a:r>
              <a:rPr lang="en-US" dirty="0" smtClean="0"/>
              <a:t>—</a:t>
            </a:r>
            <a:r>
              <a:rPr lang="ru-RU" dirty="0" smtClean="0"/>
              <a:t> </a:t>
            </a:r>
            <a:r>
              <a:rPr lang="en-US" dirty="0" smtClean="0">
                <a:hlinkClick r:id="rId9"/>
              </a:rPr>
              <a:t>Computer Science Center</a:t>
            </a:r>
            <a:endParaRPr lang="ru-RU" dirty="0" smtClean="0"/>
          </a:p>
          <a:p>
            <a:pPr marL="0" lvl="0" indent="0">
              <a:buClr>
                <a:schemeClr val="dk1"/>
              </a:buClr>
              <a:buSzPts val="1100"/>
              <a:buNone/>
            </a:pPr>
            <a:r>
              <a:rPr lang="en-US" dirty="0" smtClean="0"/>
              <a:t>—</a:t>
            </a:r>
            <a:r>
              <a:rPr lang="ru-RU" dirty="0" smtClean="0"/>
              <a:t> </a:t>
            </a:r>
            <a:r>
              <a:rPr lang="ru-RU" dirty="0" smtClean="0">
                <a:hlinkClick r:id="rId10"/>
              </a:rPr>
              <a:t>Школа анализа данных</a:t>
            </a:r>
            <a:endParaRPr lang="ru-RU" dirty="0" smtClean="0"/>
          </a:p>
          <a:p>
            <a:pPr marL="0" lvl="0" indent="0">
              <a:buClr>
                <a:schemeClr val="dk1"/>
              </a:buClr>
              <a:buSzPts val="1100"/>
              <a:buNone/>
            </a:pPr>
            <a:r>
              <a:rPr lang="en-US" dirty="0" smtClean="0"/>
              <a:t>—</a:t>
            </a:r>
            <a:r>
              <a:rPr lang="ru-RU" dirty="0" smtClean="0"/>
              <a:t> </a:t>
            </a:r>
            <a:r>
              <a:rPr lang="en-US" dirty="0">
                <a:hlinkClick r:id="rId11"/>
              </a:rPr>
              <a:t>https://codeforces.com</a:t>
            </a:r>
            <a:r>
              <a:rPr lang="en-US" dirty="0" smtClean="0">
                <a:hlinkClick r:id="rId11"/>
              </a:rPr>
              <a:t>/</a:t>
            </a:r>
            <a:r>
              <a:rPr lang="en-US" dirty="0" smtClean="0"/>
              <a:t> </a:t>
            </a:r>
          </a:p>
          <a:p>
            <a:pPr marL="0" lvl="0" indent="0">
              <a:buClr>
                <a:schemeClr val="dk1"/>
              </a:buClr>
              <a:buSzPts val="1100"/>
              <a:buNone/>
            </a:pPr>
            <a:r>
              <a:rPr lang="ru-RU" dirty="0" smtClean="0"/>
              <a:t>—</a:t>
            </a:r>
            <a:r>
              <a:rPr lang="en-US" dirty="0"/>
              <a:t> </a:t>
            </a:r>
            <a:r>
              <a:rPr lang="en-US" dirty="0">
                <a:hlinkClick r:id="rId12"/>
              </a:rPr>
              <a:t>https://www.kaggle.com</a:t>
            </a:r>
            <a:r>
              <a:rPr lang="en-US" dirty="0" smtClean="0">
                <a:hlinkClick r:id="rId12"/>
              </a:rPr>
              <a:t>/</a:t>
            </a:r>
            <a:r>
              <a:rPr lang="en-US" dirty="0" smtClean="0"/>
              <a:t> 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38"/>
          <p:cNvPicPr preferRelativeResize="0"/>
          <p:nvPr/>
        </p:nvPicPr>
        <p:blipFill rotWithShape="1">
          <a:blip r:embed="rId3">
            <a:alphaModFix/>
          </a:blip>
          <a:srcRect l="26821" r="5345"/>
          <a:stretch/>
        </p:blipFill>
        <p:spPr>
          <a:xfrm>
            <a:off x="76200" y="76200"/>
            <a:ext cx="2160000" cy="2160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59" name="Google Shape;259;p38"/>
          <p:cNvPicPr preferRelativeResize="0"/>
          <p:nvPr/>
        </p:nvPicPr>
        <p:blipFill rotWithShape="1">
          <a:blip r:embed="rId4">
            <a:alphaModFix/>
          </a:blip>
          <a:srcRect l="16647" r="16654"/>
          <a:stretch/>
        </p:blipFill>
        <p:spPr>
          <a:xfrm>
            <a:off x="2362200" y="76200"/>
            <a:ext cx="2160000" cy="2160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60" name="Google Shape;260;p38"/>
          <p:cNvPicPr preferRelativeResize="0"/>
          <p:nvPr/>
        </p:nvPicPr>
        <p:blipFill rotWithShape="1">
          <a:blip r:embed="rId5">
            <a:alphaModFix/>
          </a:blip>
          <a:srcRect l="16675" r="16675"/>
          <a:stretch/>
        </p:blipFill>
        <p:spPr>
          <a:xfrm>
            <a:off x="4648200" y="76200"/>
            <a:ext cx="2160000" cy="2160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61" name="Google Shape;261;p38"/>
          <p:cNvPicPr preferRelativeResize="0"/>
          <p:nvPr/>
        </p:nvPicPr>
        <p:blipFill rotWithShape="1">
          <a:blip r:embed="rId6">
            <a:alphaModFix/>
          </a:blip>
          <a:srcRect l="22075" r="22080"/>
          <a:stretch/>
        </p:blipFill>
        <p:spPr>
          <a:xfrm>
            <a:off x="6934200" y="76200"/>
            <a:ext cx="2160000" cy="2160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62" name="Google Shape;262;p38"/>
          <p:cNvPicPr preferRelativeResize="0"/>
          <p:nvPr/>
        </p:nvPicPr>
        <p:blipFill rotWithShape="1">
          <a:blip r:embed="rId7">
            <a:alphaModFix/>
          </a:blip>
          <a:srcRect l="21835" r="21829"/>
          <a:stretch/>
        </p:blipFill>
        <p:spPr>
          <a:xfrm>
            <a:off x="76200" y="2590800"/>
            <a:ext cx="2160000" cy="2160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63" name="Google Shape;263;p38"/>
          <p:cNvPicPr preferRelativeResize="0"/>
          <p:nvPr/>
        </p:nvPicPr>
        <p:blipFill rotWithShape="1">
          <a:blip r:embed="rId8">
            <a:alphaModFix/>
          </a:blip>
          <a:srcRect l="16689" r="16683"/>
          <a:stretch/>
        </p:blipFill>
        <p:spPr>
          <a:xfrm>
            <a:off x="2362200" y="2590800"/>
            <a:ext cx="2160000" cy="2160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64" name="Google Shape;264;p38"/>
          <p:cNvPicPr preferRelativeResize="0"/>
          <p:nvPr/>
        </p:nvPicPr>
        <p:blipFill rotWithShape="1">
          <a:blip r:embed="rId9">
            <a:alphaModFix/>
          </a:blip>
          <a:srcRect l="16666" r="16666"/>
          <a:stretch/>
        </p:blipFill>
        <p:spPr>
          <a:xfrm>
            <a:off x="4648200" y="2590800"/>
            <a:ext cx="2160000" cy="2160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65" name="Google Shape;265;p38"/>
          <p:cNvPicPr preferRelativeResize="0"/>
          <p:nvPr/>
        </p:nvPicPr>
        <p:blipFill rotWithShape="1">
          <a:blip r:embed="rId10">
            <a:alphaModFix/>
          </a:blip>
          <a:srcRect l="386" r="386"/>
          <a:stretch/>
        </p:blipFill>
        <p:spPr>
          <a:xfrm>
            <a:off x="6934200" y="2590800"/>
            <a:ext cx="2160000" cy="2160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66" name="Google Shape;266;p38"/>
          <p:cNvSpPr txBox="1"/>
          <p:nvPr/>
        </p:nvSpPr>
        <p:spPr>
          <a:xfrm>
            <a:off x="774600" y="2236200"/>
            <a:ext cx="763200" cy="36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?</a:t>
            </a:r>
            <a:endParaRPr/>
          </a:p>
        </p:txBody>
      </p:sp>
      <p:sp>
        <p:nvSpPr>
          <p:cNvPr id="267" name="Google Shape;267;p38"/>
          <p:cNvSpPr txBox="1"/>
          <p:nvPr/>
        </p:nvSpPr>
        <p:spPr>
          <a:xfrm>
            <a:off x="3137388" y="2236200"/>
            <a:ext cx="602400" cy="36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?</a:t>
            </a:r>
            <a:endParaRPr/>
          </a:p>
        </p:txBody>
      </p:sp>
      <p:sp>
        <p:nvSpPr>
          <p:cNvPr id="268" name="Google Shape;268;p38"/>
          <p:cNvSpPr txBox="1"/>
          <p:nvPr/>
        </p:nvSpPr>
        <p:spPr>
          <a:xfrm>
            <a:off x="5347202" y="2236200"/>
            <a:ext cx="721500" cy="36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?</a:t>
            </a:r>
            <a:endParaRPr/>
          </a:p>
        </p:txBody>
      </p:sp>
      <p:sp>
        <p:nvSpPr>
          <p:cNvPr id="269" name="Google Shape;269;p38"/>
          <p:cNvSpPr txBox="1"/>
          <p:nvPr/>
        </p:nvSpPr>
        <p:spPr>
          <a:xfrm>
            <a:off x="7633204" y="2236200"/>
            <a:ext cx="763200" cy="36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?</a:t>
            </a:r>
            <a:endParaRPr/>
          </a:p>
        </p:txBody>
      </p:sp>
      <p:sp>
        <p:nvSpPr>
          <p:cNvPr id="270" name="Google Shape;270;p38"/>
          <p:cNvSpPr txBox="1"/>
          <p:nvPr/>
        </p:nvSpPr>
        <p:spPr>
          <a:xfrm>
            <a:off x="850800" y="4750800"/>
            <a:ext cx="602400" cy="36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?</a:t>
            </a:r>
            <a:endParaRPr/>
          </a:p>
        </p:txBody>
      </p:sp>
      <p:sp>
        <p:nvSpPr>
          <p:cNvPr id="271" name="Google Shape;271;p38"/>
          <p:cNvSpPr txBox="1"/>
          <p:nvPr/>
        </p:nvSpPr>
        <p:spPr>
          <a:xfrm>
            <a:off x="3137400" y="4750800"/>
            <a:ext cx="628800" cy="36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?</a:t>
            </a:r>
            <a:endParaRPr/>
          </a:p>
        </p:txBody>
      </p:sp>
      <p:sp>
        <p:nvSpPr>
          <p:cNvPr id="272" name="Google Shape;272;p38"/>
          <p:cNvSpPr txBox="1"/>
          <p:nvPr/>
        </p:nvSpPr>
        <p:spPr>
          <a:xfrm>
            <a:off x="5499600" y="4750800"/>
            <a:ext cx="602400" cy="36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?</a:t>
            </a:r>
            <a:endParaRPr/>
          </a:p>
        </p:txBody>
      </p:sp>
      <p:sp>
        <p:nvSpPr>
          <p:cNvPr id="273" name="Google Shape;273;p38"/>
          <p:cNvSpPr txBox="1"/>
          <p:nvPr/>
        </p:nvSpPr>
        <p:spPr>
          <a:xfrm>
            <a:off x="7835402" y="4750800"/>
            <a:ext cx="339000" cy="36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?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700" y="277385"/>
            <a:ext cx="8520600" cy="572700"/>
          </a:xfrm>
        </p:spPr>
        <p:txBody>
          <a:bodyPr/>
          <a:lstStyle/>
          <a:p>
            <a:r>
              <a:rPr lang="ru-RU" dirty="0" smtClean="0"/>
              <a:t>Вопросы из формы</a:t>
            </a:r>
            <a:endParaRPr lang="ru-RU" dirty="0"/>
          </a:p>
        </p:txBody>
      </p:sp>
      <p:sp>
        <p:nvSpPr>
          <p:cNvPr id="3" name="Rectangle 2"/>
          <p:cNvSpPr/>
          <p:nvPr/>
        </p:nvSpPr>
        <p:spPr>
          <a:xfrm>
            <a:off x="311700" y="850085"/>
            <a:ext cx="8520600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i="1" dirty="0" smtClean="0">
                <a:solidFill>
                  <a:srgbClr val="202124"/>
                </a:solidFill>
                <a:latin typeface="Roboto"/>
              </a:rPr>
              <a:t>На </a:t>
            </a:r>
            <a:r>
              <a:rPr lang="ru-RU" i="1" dirty="0">
                <a:solidFill>
                  <a:srgbClr val="202124"/>
                </a:solidFill>
                <a:latin typeface="Roboto"/>
              </a:rPr>
              <a:t>1 курсе факультета математики и компьютерных наук в СПбГУ (и других родственных факультетах) возможно учиться на базе простой средней школы или необходима база физмат школы</a:t>
            </a:r>
            <a:r>
              <a:rPr lang="ru-RU" i="1" dirty="0" smtClean="0">
                <a:solidFill>
                  <a:srgbClr val="202124"/>
                </a:solidFill>
                <a:latin typeface="Roboto"/>
              </a:rPr>
              <a:t>?</a:t>
            </a:r>
          </a:p>
          <a:p>
            <a:r>
              <a:rPr lang="ru-RU" dirty="0" smtClean="0">
                <a:solidFill>
                  <a:srgbClr val="202124"/>
                </a:solidFill>
                <a:latin typeface="Roboto"/>
              </a:rPr>
              <a:t>Учиться возможно и такие примеры есть, но трудно. </a:t>
            </a:r>
            <a:r>
              <a:rPr lang="ru-RU" dirty="0">
                <a:solidFill>
                  <a:srgbClr val="202124"/>
                </a:solidFill>
                <a:latin typeface="Roboto"/>
              </a:rPr>
              <a:t>Хорошее приближение </a:t>
            </a:r>
            <a:r>
              <a:rPr lang="ru-RU" dirty="0" smtClean="0">
                <a:solidFill>
                  <a:srgbClr val="202124"/>
                </a:solidFill>
                <a:latin typeface="Roboto"/>
              </a:rPr>
              <a:t>— это поступление на бюджет.</a:t>
            </a:r>
          </a:p>
          <a:p>
            <a:endParaRPr lang="ru-RU" dirty="0">
              <a:solidFill>
                <a:srgbClr val="202124"/>
              </a:solidFill>
              <a:latin typeface="Roboto"/>
            </a:endParaRPr>
          </a:p>
          <a:p>
            <a:r>
              <a:rPr lang="ru-RU" i="1" dirty="0" smtClean="0">
                <a:solidFill>
                  <a:srgbClr val="202124"/>
                </a:solidFill>
                <a:latin typeface="Roboto"/>
              </a:rPr>
              <a:t>Какие книги почитать и что </a:t>
            </a:r>
            <a:r>
              <a:rPr lang="ru-RU" i="1" dirty="0">
                <a:solidFill>
                  <a:srgbClr val="202124"/>
                </a:solidFill>
                <a:latin typeface="Roboto"/>
              </a:rPr>
              <a:t>можно </a:t>
            </a:r>
            <a:r>
              <a:rPr lang="ru-RU" i="1" dirty="0" smtClean="0">
                <a:solidFill>
                  <a:srgbClr val="202124"/>
                </a:solidFill>
                <a:latin typeface="Roboto"/>
              </a:rPr>
              <a:t>поделать до поступления на МКН?</a:t>
            </a:r>
          </a:p>
          <a:p>
            <a:r>
              <a:rPr lang="en-US" dirty="0">
                <a:hlinkClick r:id="rId2"/>
              </a:rPr>
              <a:t>https://vk.com/@</a:t>
            </a:r>
            <a:r>
              <a:rPr lang="en-US" dirty="0" smtClean="0">
                <a:hlinkClick r:id="rId2"/>
              </a:rPr>
              <a:t>spbumathcs-kak-podgotovitsya-letom-k-obucheniu-na-fakultete-mkn</a:t>
            </a:r>
            <a:endParaRPr lang="ru-RU" dirty="0" smtClean="0"/>
          </a:p>
          <a:p>
            <a:endParaRPr lang="ru-RU" dirty="0"/>
          </a:p>
          <a:p>
            <a:r>
              <a:rPr lang="ru-RU" i="1" dirty="0" smtClean="0"/>
              <a:t>Какие есть возможности для самообразования?</a:t>
            </a:r>
          </a:p>
          <a:p>
            <a:r>
              <a:rPr lang="ru-RU" dirty="0" smtClean="0"/>
              <a:t>См. </a:t>
            </a:r>
            <a:r>
              <a:rPr lang="ru-RU" dirty="0"/>
              <a:t>слайд </a:t>
            </a:r>
            <a:r>
              <a:rPr lang="ru-RU" dirty="0" smtClean="0"/>
              <a:t>«Интересные и полезные ссылки».</a:t>
            </a:r>
          </a:p>
        </p:txBody>
      </p:sp>
    </p:spTree>
    <p:extLst>
      <p:ext uri="{BB962C8B-B14F-4D97-AF65-F5344CB8AC3E}">
        <p14:creationId xmlns:p14="http://schemas.microsoft.com/office/powerpoint/2010/main" val="20846973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76" name="Google Shape;7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4572000" cy="292227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  <a:softEdge rad="31750"/>
          </a:effectLst>
        </p:spPr>
      </p:pic>
      <p:pic>
        <p:nvPicPr>
          <p:cNvPr id="78" name="Google Shape;78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88743" y="1"/>
            <a:ext cx="4432398" cy="2922276"/>
          </a:xfrm>
          <a:prstGeom prst="rect">
            <a:avLst/>
          </a:prstGeom>
          <a:noFill/>
          <a:ln>
            <a:noFill/>
          </a:ln>
          <a:effectLst>
            <a:softEdge rad="31750"/>
          </a:effectLst>
        </p:spPr>
      </p:pic>
      <p:pic>
        <p:nvPicPr>
          <p:cNvPr id="79" name="Google Shape;79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37110" y="2020000"/>
            <a:ext cx="4798850" cy="3105575"/>
          </a:xfrm>
          <a:prstGeom prst="rect">
            <a:avLst/>
          </a:prstGeom>
          <a:noFill/>
          <a:ln>
            <a:noFill/>
          </a:ln>
          <a:effectLst>
            <a:softEdge rad="31750"/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descr="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Игра в </a:t>
            </a:r>
            <a:r>
              <a:rPr lang="ru-RU" dirty="0" err="1" smtClean="0"/>
              <a:t>Го</a:t>
            </a:r>
            <a:endParaRPr lang="ru-RU" dirty="0"/>
          </a:p>
        </p:txBody>
      </p:sp>
      <p:sp>
        <p:nvSpPr>
          <p:cNvPr id="4" name="Нижний колонтитул 3" descr="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  <a:hlinkClick r:id="rId3"/>
              </a:rPr>
              <a:t>https://</a:t>
            </a:r>
            <a:r>
              <a:rPr 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  <a:hlinkClick r:id="rId3"/>
              </a:rPr>
              <a:t>www.britgo.org/intro/intro2.html</a:t>
            </a:r>
            <a:r>
              <a:rPr lang="ru-RU" sz="1200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 </a:t>
            </a:r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  <a:cs typeface="Arial" panose="020B0604020202020204" pitchFamily="34" charset="0"/>
            </a:endParaRPr>
          </a:p>
        </p:txBody>
      </p:sp>
      <p:pic>
        <p:nvPicPr>
          <p:cNvPr id="8" name="Picture 2" descr="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544" y="915510"/>
            <a:ext cx="4962508" cy="3725070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6" name="Picture 2" descr=" 1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39"/>
          <a:stretch/>
        </p:blipFill>
        <p:spPr>
          <a:xfrm>
            <a:off x="5381885" y="38396"/>
            <a:ext cx="1765915" cy="1741500"/>
          </a:xfrm>
          <a:prstGeom prst="rect">
            <a:avLst/>
          </a:prstGeom>
        </p:spPr>
      </p:pic>
      <p:pic>
        <p:nvPicPr>
          <p:cNvPr id="7" name="Picture 3" descr=" 12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30" b="3229"/>
          <a:stretch/>
        </p:blipFill>
        <p:spPr>
          <a:xfrm>
            <a:off x="7042500" y="14787"/>
            <a:ext cx="1822500" cy="1782000"/>
          </a:xfrm>
          <a:prstGeom prst="rect">
            <a:avLst/>
          </a:prstGeom>
        </p:spPr>
      </p:pic>
      <p:pic>
        <p:nvPicPr>
          <p:cNvPr id="9" name="Picture 4" descr=" 13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47"/>
          <a:stretch/>
        </p:blipFill>
        <p:spPr>
          <a:xfrm>
            <a:off x="7127415" y="1856250"/>
            <a:ext cx="1737585" cy="1728000"/>
          </a:xfrm>
          <a:prstGeom prst="rect">
            <a:avLst/>
          </a:prstGeom>
        </p:spPr>
      </p:pic>
      <p:pic>
        <p:nvPicPr>
          <p:cNvPr id="10" name="Picture 5" descr="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58166" y="2857950"/>
            <a:ext cx="1613351" cy="1897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363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ru-RU" smtClean="0"/>
              <a:t>10</a:t>
            </a:r>
            <a:endParaRPr lang="ru-RU"/>
          </a:p>
        </p:txBody>
      </p:sp>
      <p:pic>
        <p:nvPicPr>
          <p:cNvPr id="6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" y="0"/>
            <a:ext cx="9143405" cy="5143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918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descr="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 descr="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ижний колонтитул 3" descr="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 descr="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ru-RU" smtClean="0"/>
              <a:t>11</a:t>
            </a:r>
            <a:endParaRPr lang="ru-RU"/>
          </a:p>
        </p:txBody>
      </p:sp>
      <p:pic>
        <p:nvPicPr>
          <p:cNvPr id="6" name="Picture 2" descr="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" y="0"/>
            <a:ext cx="9143405" cy="5143165"/>
          </a:xfrm>
          <a:prstGeom prst="rect">
            <a:avLst/>
          </a:prstGeom>
        </p:spPr>
      </p:pic>
      <p:sp>
        <p:nvSpPr>
          <p:cNvPr id="7" name="Заголовок 1" descr=" 7"/>
          <p:cNvSpPr txBox="1">
            <a:spLocks/>
          </p:cNvSpPr>
          <p:nvPr/>
        </p:nvSpPr>
        <p:spPr>
          <a:xfrm>
            <a:off x="129278" y="-431840"/>
            <a:ext cx="8299252" cy="485180"/>
          </a:xfrm>
          <a:prstGeom prst="rect">
            <a:avLst/>
          </a:prstGeom>
        </p:spPr>
        <p:txBody>
          <a:bodyPr vert="horz" lIns="34288" tIns="17144" rIns="34288" bIns="17144" rtlCol="0" anchor="t">
            <a:noAutofit/>
          </a:bodyPr>
          <a:lstStyle>
            <a:lvl1pPr algn="l" defTabSz="1828619" rtl="0" eaLnBrk="1" latinLnBrk="0" hangingPunct="1">
              <a:lnSpc>
                <a:spcPts val="10000"/>
              </a:lnSpc>
              <a:spcBef>
                <a:spcPct val="0"/>
              </a:spcBef>
              <a:buNone/>
              <a:defRPr sz="8000" kern="1200">
                <a:solidFill>
                  <a:schemeClr val="tx1"/>
                </a:solidFill>
                <a:latin typeface="Yandex Sans Text Regular" pitchFamily="2" charset="-52"/>
                <a:ea typeface="+mj-ea"/>
                <a:cs typeface="+mj-cs"/>
              </a:defRPr>
            </a:lvl1pPr>
          </a:lstStyle>
          <a:p>
            <a:r>
              <a:rPr lang="en-US" sz="3000" dirty="0" err="1">
                <a:solidFill>
                  <a:schemeClr val="bg1"/>
                </a:solidFill>
                <a:latin typeface="+mj-lt"/>
              </a:rPr>
              <a:t>AlphaGo</a:t>
            </a:r>
            <a:r>
              <a:rPr lang="en-US" sz="30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3000" dirty="0" smtClean="0">
                <a:solidFill>
                  <a:schemeClr val="bg1"/>
                </a:solidFill>
                <a:latin typeface="+mj-lt"/>
              </a:rPr>
              <a:t>VS </a:t>
            </a:r>
            <a:r>
              <a:rPr lang="en-US" sz="3000" dirty="0">
                <a:solidFill>
                  <a:schemeClr val="bg1"/>
                </a:solidFill>
                <a:latin typeface="+mj-lt"/>
              </a:rPr>
              <a:t>Lee</a:t>
            </a:r>
            <a:r>
              <a:rPr lang="ru-RU" sz="30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3000" dirty="0" err="1">
                <a:solidFill>
                  <a:schemeClr val="bg1"/>
                </a:solidFill>
                <a:latin typeface="+mj-lt"/>
              </a:rPr>
              <a:t>Sedol</a:t>
            </a:r>
            <a:endParaRPr lang="en-US" sz="3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Заголовок 1" descr=" 8"/>
          <p:cNvSpPr txBox="1">
            <a:spLocks/>
          </p:cNvSpPr>
          <p:nvPr/>
        </p:nvSpPr>
        <p:spPr>
          <a:xfrm>
            <a:off x="7509156" y="4011297"/>
            <a:ext cx="2368727" cy="566738"/>
          </a:xfrm>
          <a:prstGeom prst="rect">
            <a:avLst/>
          </a:prstGeom>
        </p:spPr>
        <p:txBody>
          <a:bodyPr vert="horz" lIns="34288" tIns="17144" rIns="34288" bIns="17144" rtlCol="0" anchor="t">
            <a:noAutofit/>
          </a:bodyPr>
          <a:lstStyle>
            <a:lvl1pPr algn="l" defTabSz="1828619" rtl="0" eaLnBrk="1" latinLnBrk="0" hangingPunct="1">
              <a:lnSpc>
                <a:spcPts val="10000"/>
              </a:lnSpc>
              <a:spcBef>
                <a:spcPct val="0"/>
              </a:spcBef>
              <a:buNone/>
              <a:defRPr sz="8000" kern="1200">
                <a:solidFill>
                  <a:schemeClr val="tx1"/>
                </a:solidFill>
                <a:latin typeface="Yandex Sans Text Regular" pitchFamily="2" charset="-52"/>
                <a:ea typeface="+mj-ea"/>
                <a:cs typeface="+mj-cs"/>
              </a:defRPr>
            </a:lvl1pPr>
          </a:lstStyle>
          <a:p>
            <a:r>
              <a:rPr lang="ru-RU" sz="2400" dirty="0" smtClean="0">
                <a:solidFill>
                  <a:schemeClr val="bg1"/>
                </a:solidFill>
                <a:latin typeface="+mj-lt"/>
              </a:rPr>
              <a:t>март </a:t>
            </a:r>
            <a:r>
              <a:rPr lang="ru-RU" sz="2400" dirty="0">
                <a:solidFill>
                  <a:schemeClr val="bg1"/>
                </a:solidFill>
                <a:latin typeface="+mj-lt"/>
              </a:rPr>
              <a:t>2016</a:t>
            </a:r>
            <a:endParaRPr lang="en-US" sz="2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03481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descr="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 descr="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ижний колонтитул 3" descr="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 descr="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ru-RU" smtClean="0"/>
              <a:t>11</a:t>
            </a:r>
            <a:endParaRPr lang="ru-RU"/>
          </a:p>
        </p:txBody>
      </p:sp>
      <p:pic>
        <p:nvPicPr>
          <p:cNvPr id="6" name="Picture 2" descr="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" y="0"/>
            <a:ext cx="9143405" cy="5143165"/>
          </a:xfrm>
          <a:prstGeom prst="rect">
            <a:avLst/>
          </a:prstGeom>
        </p:spPr>
      </p:pic>
      <p:sp>
        <p:nvSpPr>
          <p:cNvPr id="7" name="Заголовок 1" descr=" 7"/>
          <p:cNvSpPr txBox="1">
            <a:spLocks/>
          </p:cNvSpPr>
          <p:nvPr/>
        </p:nvSpPr>
        <p:spPr>
          <a:xfrm>
            <a:off x="129278" y="-431840"/>
            <a:ext cx="8299252" cy="485180"/>
          </a:xfrm>
          <a:prstGeom prst="rect">
            <a:avLst/>
          </a:prstGeom>
        </p:spPr>
        <p:txBody>
          <a:bodyPr vert="horz" lIns="34288" tIns="17144" rIns="34288" bIns="17144" rtlCol="0" anchor="t">
            <a:noAutofit/>
          </a:bodyPr>
          <a:lstStyle>
            <a:lvl1pPr algn="l" defTabSz="1828619" rtl="0" eaLnBrk="1" latinLnBrk="0" hangingPunct="1">
              <a:lnSpc>
                <a:spcPts val="10000"/>
              </a:lnSpc>
              <a:spcBef>
                <a:spcPct val="0"/>
              </a:spcBef>
              <a:buNone/>
              <a:defRPr sz="8000" kern="1200">
                <a:solidFill>
                  <a:schemeClr val="tx1"/>
                </a:solidFill>
                <a:latin typeface="Yandex Sans Text Regular" pitchFamily="2" charset="-52"/>
                <a:ea typeface="+mj-ea"/>
                <a:cs typeface="+mj-cs"/>
              </a:defRPr>
            </a:lvl1pPr>
          </a:lstStyle>
          <a:p>
            <a:r>
              <a:rPr lang="en-US" sz="3000" dirty="0" err="1">
                <a:solidFill>
                  <a:schemeClr val="bg1"/>
                </a:solidFill>
                <a:latin typeface="+mj-lt"/>
              </a:rPr>
              <a:t>AlphaGo</a:t>
            </a:r>
            <a:r>
              <a:rPr lang="en-US" sz="30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3000" dirty="0" smtClean="0">
                <a:solidFill>
                  <a:schemeClr val="bg1"/>
                </a:solidFill>
                <a:latin typeface="+mj-lt"/>
              </a:rPr>
              <a:t>VS </a:t>
            </a:r>
            <a:r>
              <a:rPr lang="en-US" sz="3000" dirty="0">
                <a:solidFill>
                  <a:schemeClr val="bg1"/>
                </a:solidFill>
                <a:latin typeface="+mj-lt"/>
              </a:rPr>
              <a:t>Lee</a:t>
            </a:r>
            <a:r>
              <a:rPr lang="ru-RU" sz="30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3000" dirty="0" err="1" smtClean="0">
                <a:solidFill>
                  <a:schemeClr val="bg1"/>
                </a:solidFill>
                <a:latin typeface="+mj-lt"/>
              </a:rPr>
              <a:t>Sedol</a:t>
            </a:r>
            <a:endParaRPr lang="ru-RU" sz="3000" dirty="0" smtClean="0">
              <a:solidFill>
                <a:schemeClr val="bg1"/>
              </a:solidFill>
              <a:latin typeface="+mj-lt"/>
            </a:endParaRPr>
          </a:p>
          <a:p>
            <a:pPr>
              <a:lnSpc>
                <a:spcPct val="100000"/>
              </a:lnSpc>
            </a:pPr>
            <a:r>
              <a:rPr lang="ru-RU" sz="3000" dirty="0" smtClean="0">
                <a:solidFill>
                  <a:schemeClr val="bg1"/>
                </a:solidFill>
                <a:latin typeface="+mj-lt"/>
              </a:rPr>
              <a:t>	4 : 1</a:t>
            </a:r>
            <a:endParaRPr lang="en-US" sz="3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Заголовок 1" descr=" 8"/>
          <p:cNvSpPr txBox="1">
            <a:spLocks/>
          </p:cNvSpPr>
          <p:nvPr/>
        </p:nvSpPr>
        <p:spPr>
          <a:xfrm>
            <a:off x="7509156" y="4011297"/>
            <a:ext cx="2368727" cy="566738"/>
          </a:xfrm>
          <a:prstGeom prst="rect">
            <a:avLst/>
          </a:prstGeom>
        </p:spPr>
        <p:txBody>
          <a:bodyPr vert="horz" lIns="34288" tIns="17144" rIns="34288" bIns="17144" rtlCol="0" anchor="t">
            <a:noAutofit/>
          </a:bodyPr>
          <a:lstStyle>
            <a:lvl1pPr algn="l" defTabSz="1828619" rtl="0" eaLnBrk="1" latinLnBrk="0" hangingPunct="1">
              <a:lnSpc>
                <a:spcPts val="10000"/>
              </a:lnSpc>
              <a:spcBef>
                <a:spcPct val="0"/>
              </a:spcBef>
              <a:buNone/>
              <a:defRPr sz="8000" kern="1200">
                <a:solidFill>
                  <a:schemeClr val="tx1"/>
                </a:solidFill>
                <a:latin typeface="Yandex Sans Text Regular" pitchFamily="2" charset="-52"/>
                <a:ea typeface="+mj-ea"/>
                <a:cs typeface="+mj-cs"/>
              </a:defRPr>
            </a:lvl1pPr>
          </a:lstStyle>
          <a:p>
            <a:r>
              <a:rPr lang="ru-RU" sz="2400" dirty="0" smtClean="0">
                <a:solidFill>
                  <a:schemeClr val="bg1"/>
                </a:solidFill>
                <a:latin typeface="+mj-lt"/>
              </a:rPr>
              <a:t>март </a:t>
            </a:r>
            <a:r>
              <a:rPr lang="ru-RU" sz="2400" dirty="0">
                <a:solidFill>
                  <a:schemeClr val="bg1"/>
                </a:solidFill>
                <a:latin typeface="+mj-lt"/>
              </a:rPr>
              <a:t>2016</a:t>
            </a:r>
            <a:endParaRPr lang="en-US" sz="2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55903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AlphaGo</a:t>
            </a:r>
            <a:r>
              <a:rPr lang="en-US" dirty="0"/>
              <a:t> </a:t>
            </a:r>
            <a:r>
              <a:rPr lang="en-US" dirty="0" smtClean="0"/>
              <a:t>Zero</a:t>
            </a:r>
            <a:endParaRPr lang="en-US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  <a:hlinkClick r:id="rId3"/>
              </a:rPr>
              <a:t>https://deepmind.com/blog/alphago-zero-learning-scratch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/</a:t>
            </a:r>
            <a:r>
              <a:rPr lang="ru-RU" sz="1200" dirty="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‘09.</a:t>
            </a:r>
            <a:r>
              <a:rPr lang="en-US" sz="1200" dirty="0"/>
              <a:t>201</a:t>
            </a:r>
            <a:r>
              <a:rPr lang="ru-RU" sz="1200" dirty="0"/>
              <a:t>7</a:t>
            </a:r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  <a:cs typeface="Arial" panose="020B0604020202020204" pitchFamily="34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087" y="784850"/>
            <a:ext cx="7317982" cy="3789032"/>
          </a:xfrm>
          <a:prstGeom prst="rect">
            <a:avLst/>
          </a:prstGeom>
        </p:spPr>
      </p:pic>
      <p:sp>
        <p:nvSpPr>
          <p:cNvPr id="10" name="Прямоугольник 9"/>
          <p:cNvSpPr/>
          <p:nvPr/>
        </p:nvSpPr>
        <p:spPr>
          <a:xfrm rot="16200000">
            <a:off x="-188957" y="2159076"/>
            <a:ext cx="1501216" cy="3231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ru-RU" sz="1500" dirty="0">
                <a:latin typeface="+mj-lt"/>
              </a:rPr>
              <a:t>Рейтинг </a:t>
            </a:r>
            <a:r>
              <a:rPr lang="ru-RU" sz="1500" dirty="0" err="1">
                <a:latin typeface="+mj-lt"/>
              </a:rPr>
              <a:t>Эло</a:t>
            </a:r>
            <a:endParaRPr lang="ru-RU" sz="1500" dirty="0">
              <a:latin typeface="+mj-lt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2568600" y="1713150"/>
            <a:ext cx="5008500" cy="193899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endParaRPr lang="en-US" sz="1500" dirty="0">
              <a:latin typeface="+mj-lt"/>
            </a:endParaRPr>
          </a:p>
          <a:p>
            <a:endParaRPr lang="en-US" sz="1500" dirty="0">
              <a:latin typeface="+mj-lt"/>
            </a:endParaRPr>
          </a:p>
          <a:p>
            <a:endParaRPr lang="en-US" sz="1500" dirty="0">
              <a:latin typeface="+mj-lt"/>
            </a:endParaRPr>
          </a:p>
          <a:p>
            <a:endParaRPr lang="en-US" sz="1500" dirty="0">
              <a:latin typeface="+mj-lt"/>
            </a:endParaRPr>
          </a:p>
          <a:p>
            <a:endParaRPr lang="en-US" sz="1500" dirty="0">
              <a:latin typeface="+mj-lt"/>
            </a:endParaRPr>
          </a:p>
          <a:p>
            <a:endParaRPr lang="en-US" sz="1500" dirty="0">
              <a:latin typeface="+mj-lt"/>
            </a:endParaRPr>
          </a:p>
          <a:p>
            <a:endParaRPr lang="en-US" sz="1500" dirty="0">
              <a:latin typeface="+mj-lt"/>
            </a:endParaRPr>
          </a:p>
          <a:p>
            <a:endParaRPr lang="ru-RU" sz="1500" dirty="0">
              <a:latin typeface="+mj-lt"/>
            </a:endParaRPr>
          </a:p>
        </p:txBody>
      </p:sp>
      <p:sp>
        <p:nvSpPr>
          <p:cNvPr id="6" name="Скругленный прямоугольник 5"/>
          <p:cNvSpPr/>
          <p:nvPr/>
        </p:nvSpPr>
        <p:spPr>
          <a:xfrm>
            <a:off x="2711700" y="1916410"/>
            <a:ext cx="4722300" cy="151394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800" b="1" dirty="0">
                <a:solidFill>
                  <a:schemeClr val="tx1"/>
                </a:solidFill>
              </a:rPr>
              <a:t>40 дней</a:t>
            </a:r>
          </a:p>
          <a:p>
            <a:r>
              <a:rPr lang="ru-RU" sz="1800" dirty="0" err="1">
                <a:solidFill>
                  <a:schemeClr val="tx1"/>
                </a:solidFill>
              </a:rPr>
              <a:t>AlphaGo</a:t>
            </a:r>
            <a:r>
              <a:rPr lang="ru-RU" sz="1800" dirty="0">
                <a:solidFill>
                  <a:schemeClr val="tx1"/>
                </a:solidFill>
              </a:rPr>
              <a:t> </a:t>
            </a:r>
            <a:r>
              <a:rPr lang="ru-RU" sz="1800" dirty="0" err="1">
                <a:solidFill>
                  <a:schemeClr val="tx1"/>
                </a:solidFill>
              </a:rPr>
              <a:t>Zero</a:t>
            </a:r>
            <a:r>
              <a:rPr lang="ru-RU" sz="1800" dirty="0">
                <a:solidFill>
                  <a:schemeClr val="tx1"/>
                </a:solidFill>
              </a:rPr>
              <a:t> превосходит все предыдущие версии и с нуля становится лучшим игроком в </a:t>
            </a:r>
            <a:r>
              <a:rPr lang="ru-RU" sz="1800" dirty="0" err="1">
                <a:solidFill>
                  <a:schemeClr val="tx1"/>
                </a:solidFill>
              </a:rPr>
              <a:t>Го</a:t>
            </a:r>
            <a:r>
              <a:rPr lang="ru-RU" sz="1800" dirty="0">
                <a:solidFill>
                  <a:schemeClr val="tx1"/>
                </a:solidFill>
              </a:rPr>
              <a:t> в мире, без использования исторических данных</a:t>
            </a:r>
            <a:endParaRPr lang="en-US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5910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516</TotalTime>
  <Words>1137</Words>
  <Application>Microsoft Office PowerPoint</Application>
  <PresentationFormat>On-screen Show (16:9)</PresentationFormat>
  <Paragraphs>160</Paragraphs>
  <Slides>32</Slides>
  <Notes>31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7" baseType="lpstr">
      <vt:lpstr>Arial</vt:lpstr>
      <vt:lpstr>Calibri</vt:lpstr>
      <vt:lpstr>Impact</vt:lpstr>
      <vt:lpstr>Roboto</vt:lpstr>
      <vt:lpstr>Simple Light</vt:lpstr>
      <vt:lpstr>PowerPoint Presentation</vt:lpstr>
      <vt:lpstr>Где и как получать высшее образование?</vt:lpstr>
      <vt:lpstr>PowerPoint Presentation</vt:lpstr>
      <vt:lpstr>PowerPoint Presentation</vt:lpstr>
      <vt:lpstr>Игра в Го</vt:lpstr>
      <vt:lpstr>PowerPoint Presentation</vt:lpstr>
      <vt:lpstr>PowerPoint Presentation</vt:lpstr>
      <vt:lpstr>PowerPoint Presentation</vt:lpstr>
      <vt:lpstr>AlphaGo Zero</vt:lpstr>
      <vt:lpstr>PowerPoint Presentation</vt:lpstr>
      <vt:lpstr>PowerPoint Presentation</vt:lpstr>
      <vt:lpstr>PowerPoint Presentation</vt:lpstr>
      <vt:lpstr>Тренды в образовании</vt:lpstr>
      <vt:lpstr>Главная повседневная активность</vt:lpstr>
      <vt:lpstr>PowerPoint Presentation</vt:lpstr>
      <vt:lpstr> Обучение через проекты .     </vt:lpstr>
      <vt:lpstr>Компоненты высшего образования </vt:lpstr>
      <vt:lpstr>PowerPoint Presentation</vt:lpstr>
      <vt:lpstr>Рейтинг поступающих</vt:lpstr>
      <vt:lpstr>PowerPoint Presentation</vt:lpstr>
      <vt:lpstr>Пример 2019 года</vt:lpstr>
      <vt:lpstr>PowerPoint Presentation</vt:lpstr>
      <vt:lpstr>Тройки и пятёрки</vt:lpstr>
      <vt:lpstr>О себе</vt:lpstr>
      <vt:lpstr>PowerPoint Presentation</vt:lpstr>
      <vt:lpstr>Набор: 2019 и ранее</vt:lpstr>
      <vt:lpstr>PowerPoint Presentation</vt:lpstr>
      <vt:lpstr>День открытых дверей МКН</vt:lpstr>
      <vt:lpstr>Дополнительное образование</vt:lpstr>
      <vt:lpstr>Интересные и полезные ссылки</vt:lpstr>
      <vt:lpstr>PowerPoint Presentation</vt:lpstr>
      <vt:lpstr>Вопросы из формы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Aleksandr Avdyushenko</dc:creator>
  <cp:lastModifiedBy>Aleksandr Avdyushenko</cp:lastModifiedBy>
  <cp:revision>60</cp:revision>
  <dcterms:modified xsi:type="dcterms:W3CDTF">2020-05-12T07:53:19Z</dcterms:modified>
</cp:coreProperties>
</file>